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81" r:id="rId2"/>
    <p:sldId id="714" r:id="rId3"/>
    <p:sldId id="715" r:id="rId4"/>
    <p:sldId id="716" r:id="rId5"/>
    <p:sldId id="711" r:id="rId6"/>
    <p:sldId id="710" r:id="rId7"/>
    <p:sldId id="704" r:id="rId8"/>
    <p:sldId id="717" r:id="rId9"/>
    <p:sldId id="713" r:id="rId10"/>
    <p:sldId id="709" r:id="rId11"/>
    <p:sldId id="257" r:id="rId12"/>
    <p:sldId id="258" r:id="rId13"/>
    <p:sldId id="284" r:id="rId14"/>
    <p:sldId id="259" r:id="rId15"/>
    <p:sldId id="274" r:id="rId16"/>
    <p:sldId id="260" r:id="rId17"/>
    <p:sldId id="718" r:id="rId18"/>
    <p:sldId id="726" r:id="rId19"/>
    <p:sldId id="734" r:id="rId20"/>
    <p:sldId id="736" r:id="rId21"/>
    <p:sldId id="737" r:id="rId22"/>
    <p:sldId id="731" r:id="rId23"/>
    <p:sldId id="729" r:id="rId24"/>
    <p:sldId id="732" r:id="rId25"/>
    <p:sldId id="733" r:id="rId26"/>
    <p:sldId id="719" r:id="rId27"/>
    <p:sldId id="738" r:id="rId28"/>
    <p:sldId id="721" r:id="rId29"/>
    <p:sldId id="722" r:id="rId30"/>
    <p:sldId id="723" r:id="rId31"/>
    <p:sldId id="724" r:id="rId32"/>
    <p:sldId id="730" r:id="rId33"/>
    <p:sldId id="740" r:id="rId34"/>
    <p:sldId id="468" r:id="rId35"/>
    <p:sldId id="466" r:id="rId36"/>
    <p:sldId id="469" r:id="rId37"/>
    <p:sldId id="470" r:id="rId38"/>
    <p:sldId id="471" r:id="rId39"/>
    <p:sldId id="472" r:id="rId40"/>
    <p:sldId id="462" r:id="rId41"/>
    <p:sldId id="739" r:id="rId42"/>
    <p:sldId id="741" r:id="rId43"/>
    <p:sldId id="742" r:id="rId44"/>
    <p:sldId id="473" r:id="rId45"/>
    <p:sldId id="474" r:id="rId46"/>
    <p:sldId id="476" r:id="rId47"/>
    <p:sldId id="477" r:id="rId48"/>
    <p:sldId id="479" r:id="rId49"/>
    <p:sldId id="478" r:id="rId50"/>
    <p:sldId id="480" r:id="rId51"/>
    <p:sldId id="481" r:id="rId52"/>
    <p:sldId id="482" r:id="rId53"/>
    <p:sldId id="486" r:id="rId54"/>
    <p:sldId id="483" r:id="rId55"/>
    <p:sldId id="475" r:id="rId56"/>
    <p:sldId id="490" r:id="rId57"/>
    <p:sldId id="484" r:id="rId58"/>
    <p:sldId id="489" r:id="rId59"/>
    <p:sldId id="491" r:id="rId60"/>
    <p:sldId id="492" r:id="rId61"/>
    <p:sldId id="455" r:id="rId62"/>
    <p:sldId id="48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snapToGrid="0">
      <p:cViewPr varScale="1">
        <p:scale>
          <a:sx n="108" d="100"/>
          <a:sy n="108" d="100"/>
        </p:scale>
        <p:origin x="224" y="200"/>
      </p:cViewPr>
      <p:guideLst/>
    </p:cSldViewPr>
  </p:slideViewPr>
  <p:notesTextViewPr>
    <p:cViewPr>
      <p:scale>
        <a:sx n="1" d="1"/>
        <a:sy n="1" d="1"/>
      </p:scale>
      <p:origin x="0" y="0"/>
    </p:cViewPr>
  </p:notesTextViewPr>
  <p:sorterViewPr>
    <p:cViewPr>
      <p:scale>
        <a:sx n="100" d="100"/>
        <a:sy n="100" d="100"/>
      </p:scale>
      <p:origin x="0" y="-1751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nchanon Datta Rone" userId="f4f6af36-ed23-49e8-b2eb-1e51441bb066" providerId="ADAL" clId="{10F90CAF-5A29-F141-8015-47D218273259}"/>
    <pc:docChg chg="modSld">
      <pc:chgData name="Ponchanon Datta Rone" userId="f4f6af36-ed23-49e8-b2eb-1e51441bb066" providerId="ADAL" clId="{10F90CAF-5A29-F141-8015-47D218273259}" dt="2023-05-18T15:43:19.300" v="2" actId="20577"/>
      <pc:docMkLst>
        <pc:docMk/>
      </pc:docMkLst>
      <pc:sldChg chg="modSp mod">
        <pc:chgData name="Ponchanon Datta Rone" userId="f4f6af36-ed23-49e8-b2eb-1e51441bb066" providerId="ADAL" clId="{10F90CAF-5A29-F141-8015-47D218273259}" dt="2023-05-18T15:43:19.300" v="2" actId="20577"/>
        <pc:sldMkLst>
          <pc:docMk/>
          <pc:sldMk cId="2689967127" sldId="736"/>
        </pc:sldMkLst>
        <pc:spChg chg="mod">
          <ac:chgData name="Ponchanon Datta Rone" userId="f4f6af36-ed23-49e8-b2eb-1e51441bb066" providerId="ADAL" clId="{10F90CAF-5A29-F141-8015-47D218273259}" dt="2023-05-18T15:43:19.300" v="2" actId="20577"/>
          <ac:spMkLst>
            <pc:docMk/>
            <pc:sldMk cId="2689967127" sldId="736"/>
            <ac:spMk id="3" creationId="{E9CE6C84-9B93-12B0-3382-47529A4C724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FB7E6-63CE-462C-9EF1-63EFD9D1C400}" type="datetimeFigureOut">
              <a:rPr lang="en-US" smtClean="0"/>
              <a:t>5/18/23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4311D2-6F26-4F35-B9A3-143A7072DA52}" type="slidenum">
              <a:rPr lang="en-US" smtClean="0"/>
              <a:t>‹#›</a:t>
            </a:fld>
            <a:endParaRPr lang="en-US"/>
          </a:p>
        </p:txBody>
      </p:sp>
    </p:spTree>
    <p:extLst>
      <p:ext uri="{BB962C8B-B14F-4D97-AF65-F5344CB8AC3E}">
        <p14:creationId xmlns:p14="http://schemas.microsoft.com/office/powerpoint/2010/main" val="265411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A0B52A-3033-DF44-8B32-DD345A26E33D}" type="slidenum">
              <a:rPr lang="en-US" smtClean="0"/>
              <a:t>11</a:t>
            </a:fld>
            <a:endParaRPr lang="en-US"/>
          </a:p>
        </p:txBody>
      </p:sp>
    </p:spTree>
    <p:extLst>
      <p:ext uri="{BB962C8B-B14F-4D97-AF65-F5344CB8AC3E}">
        <p14:creationId xmlns:p14="http://schemas.microsoft.com/office/powerpoint/2010/main" val="228313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35</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36</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37</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38</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39</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40</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41</a:t>
            </a:fld>
            <a:endParaRPr lang="zh-CN" altLang="en-US"/>
          </a:p>
        </p:txBody>
      </p:sp>
    </p:spTree>
    <p:extLst>
      <p:ext uri="{BB962C8B-B14F-4D97-AF65-F5344CB8AC3E}">
        <p14:creationId xmlns:p14="http://schemas.microsoft.com/office/powerpoint/2010/main" val="2818084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42</a:t>
            </a:fld>
            <a:endParaRPr lang="zh-CN" altLang="en-US"/>
          </a:p>
        </p:txBody>
      </p:sp>
    </p:spTree>
    <p:extLst>
      <p:ext uri="{BB962C8B-B14F-4D97-AF65-F5344CB8AC3E}">
        <p14:creationId xmlns:p14="http://schemas.microsoft.com/office/powerpoint/2010/main" val="22176770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43</a:t>
            </a:fld>
            <a:endParaRPr lang="zh-CN" altLang="en-US"/>
          </a:p>
        </p:txBody>
      </p:sp>
    </p:spTree>
    <p:extLst>
      <p:ext uri="{BB962C8B-B14F-4D97-AF65-F5344CB8AC3E}">
        <p14:creationId xmlns:p14="http://schemas.microsoft.com/office/powerpoint/2010/main" val="844389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44</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A0B52A-3033-DF44-8B32-DD345A26E33D}" type="slidenum">
              <a:rPr lang="en-US" smtClean="0"/>
              <a:t>12</a:t>
            </a:fld>
            <a:endParaRPr lang="en-US"/>
          </a:p>
        </p:txBody>
      </p:sp>
    </p:spTree>
    <p:extLst>
      <p:ext uri="{BB962C8B-B14F-4D97-AF65-F5344CB8AC3E}">
        <p14:creationId xmlns:p14="http://schemas.microsoft.com/office/powerpoint/2010/main" val="2523408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45</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46</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dirty="0"/>
              <a:t>Dimension</a:t>
            </a:r>
            <a:r>
              <a:rPr lang="en-CA" altLang="zh-CN" baseline="0" dirty="0"/>
              <a:t> of </a:t>
            </a:r>
            <a:r>
              <a:rPr lang="en-CA" altLang="zh-CN" baseline="0" dirty="0" err="1"/>
              <a:t>q,k,v</a:t>
            </a: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47</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48</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dirty="0"/>
              <a:t>v~</a:t>
            </a: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49</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50</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dirty="0"/>
              <a:t>What</a:t>
            </a:r>
            <a:r>
              <a:rPr lang="en-CA" altLang="zh-CN" baseline="0" dirty="0"/>
              <a:t> about order? What happens if scale of these vectors are out of proportion?</a:t>
            </a:r>
            <a:endParaRPr lang="zh-CN" altLang="en-US" dirty="0"/>
          </a:p>
        </p:txBody>
      </p:sp>
      <p:sp>
        <p:nvSpPr>
          <p:cNvPr id="4" name="灯片编号占位符 3"/>
          <p:cNvSpPr>
            <a:spLocks noGrp="1"/>
          </p:cNvSpPr>
          <p:nvPr>
            <p:ph type="sldNum" sz="quarter" idx="10"/>
          </p:nvPr>
        </p:nvSpPr>
        <p:spPr/>
        <p:txBody>
          <a:bodyPr/>
          <a:lstStyle/>
          <a:p>
            <a:fld id="{0D64EC1F-4C1A-4575-A29E-535B091AA911}" type="slidenum">
              <a:rPr lang="zh-CN" altLang="en-US" smtClean="0"/>
              <a:t>51</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52</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53</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54</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10"/>
          </p:nvPr>
        </p:nvSpPr>
        <p:spPr/>
        <p:txBody>
          <a:bodyPr/>
          <a:lstStyle/>
          <a:p>
            <a:fld id="{84A0B52A-3033-DF44-8B32-DD345A26E33D}" type="slidenum">
              <a:rPr lang="en-US" smtClean="0"/>
              <a:t>13</a:t>
            </a:fld>
            <a:endParaRPr lang="en-US"/>
          </a:p>
        </p:txBody>
      </p:sp>
    </p:spTree>
    <p:extLst>
      <p:ext uri="{BB962C8B-B14F-4D97-AF65-F5344CB8AC3E}">
        <p14:creationId xmlns:p14="http://schemas.microsoft.com/office/powerpoint/2010/main" val="3694880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55</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56</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57</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58</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59</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60</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61</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62</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A0B52A-3033-DF44-8B32-DD345A26E33D}" type="slidenum">
              <a:rPr lang="en-US" smtClean="0"/>
              <a:t>14</a:t>
            </a:fld>
            <a:endParaRPr lang="en-US"/>
          </a:p>
        </p:txBody>
      </p:sp>
    </p:spTree>
    <p:extLst>
      <p:ext uri="{BB962C8B-B14F-4D97-AF65-F5344CB8AC3E}">
        <p14:creationId xmlns:p14="http://schemas.microsoft.com/office/powerpoint/2010/main" val="2260647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A0B52A-3033-DF44-8B32-DD345A26E33D}" type="slidenum">
              <a:rPr lang="en-US" smtClean="0"/>
              <a:t>16</a:t>
            </a:fld>
            <a:endParaRPr lang="en-US"/>
          </a:p>
        </p:txBody>
      </p:sp>
    </p:spTree>
    <p:extLst>
      <p:ext uri="{BB962C8B-B14F-4D97-AF65-F5344CB8AC3E}">
        <p14:creationId xmlns:p14="http://schemas.microsoft.com/office/powerpoint/2010/main" val="108156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22</a:t>
            </a:fld>
            <a:endParaRPr lang="zh-CN" altLang="en-US"/>
          </a:p>
        </p:txBody>
      </p:sp>
    </p:spTree>
    <p:extLst>
      <p:ext uri="{BB962C8B-B14F-4D97-AF65-F5344CB8AC3E}">
        <p14:creationId xmlns:p14="http://schemas.microsoft.com/office/powerpoint/2010/main" val="2147816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32</a:t>
            </a:fld>
            <a:endParaRPr lang="zh-CN" altLang="en-US"/>
          </a:p>
        </p:txBody>
      </p:sp>
    </p:spTree>
    <p:extLst>
      <p:ext uri="{BB962C8B-B14F-4D97-AF65-F5344CB8AC3E}">
        <p14:creationId xmlns:p14="http://schemas.microsoft.com/office/powerpoint/2010/main" val="34745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33</a:t>
            </a:fld>
            <a:endParaRPr lang="zh-CN" altLang="en-US"/>
          </a:p>
        </p:txBody>
      </p:sp>
    </p:spTree>
    <p:extLst>
      <p:ext uri="{BB962C8B-B14F-4D97-AF65-F5344CB8AC3E}">
        <p14:creationId xmlns:p14="http://schemas.microsoft.com/office/powerpoint/2010/main" val="281344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34</a:t>
            </a:fld>
            <a:endParaRPr lang="zh-CN" altLang="en-US"/>
          </a:p>
        </p:txBody>
      </p:sp>
    </p:spTree>
    <p:extLst>
      <p:ext uri="{BB962C8B-B14F-4D97-AF65-F5344CB8AC3E}">
        <p14:creationId xmlns:p14="http://schemas.microsoft.com/office/powerpoint/2010/main" val="398070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1D5AB-5262-4EB3-BF38-2799CE133F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3CB9C8-DBA9-4B04-82C8-EEE0954502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FB9596-C1F7-473A-B943-5461F71E5027}"/>
              </a:ext>
            </a:extLst>
          </p:cNvPr>
          <p:cNvSpPr>
            <a:spLocks noGrp="1"/>
          </p:cNvSpPr>
          <p:nvPr>
            <p:ph type="dt" sz="half" idx="10"/>
          </p:nvPr>
        </p:nvSpPr>
        <p:spPr/>
        <p:txBody>
          <a:bodyPr/>
          <a:lstStyle/>
          <a:p>
            <a:fld id="{E70D9994-32E8-45CD-B96D-6D0A350ED246}" type="datetimeFigureOut">
              <a:rPr lang="en-US" smtClean="0"/>
              <a:t>5/18/23</a:t>
            </a:fld>
            <a:endParaRPr lang="en-US"/>
          </a:p>
        </p:txBody>
      </p:sp>
      <p:sp>
        <p:nvSpPr>
          <p:cNvPr id="5" name="Footer Placeholder 4">
            <a:extLst>
              <a:ext uri="{FF2B5EF4-FFF2-40B4-BE49-F238E27FC236}">
                <a16:creationId xmlns:a16="http://schemas.microsoft.com/office/drawing/2014/main" id="{227D4138-50FC-448B-A521-4EDA645B8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BA41D6-CED1-4B6B-9206-D98EEFF81016}"/>
              </a:ext>
            </a:extLst>
          </p:cNvPr>
          <p:cNvSpPr>
            <a:spLocks noGrp="1"/>
          </p:cNvSpPr>
          <p:nvPr>
            <p:ph type="sldNum" sz="quarter" idx="12"/>
          </p:nvPr>
        </p:nvSpPr>
        <p:spPr/>
        <p:txBody>
          <a:bodyPr/>
          <a:lstStyle/>
          <a:p>
            <a:fld id="{35852D4F-E66D-40EC-BEA2-27673A1B24BC}" type="slidenum">
              <a:rPr lang="en-US" smtClean="0"/>
              <a:t>‹#›</a:t>
            </a:fld>
            <a:endParaRPr lang="en-US"/>
          </a:p>
        </p:txBody>
      </p:sp>
    </p:spTree>
    <p:extLst>
      <p:ext uri="{BB962C8B-B14F-4D97-AF65-F5344CB8AC3E}">
        <p14:creationId xmlns:p14="http://schemas.microsoft.com/office/powerpoint/2010/main" val="4247396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FFE4-D90A-49F5-AEE0-36CE26A0ED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46B8D5-9B23-431B-A4AA-5A6145ED80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FE09E9-AFCD-4F11-84AB-E7DAB49768CC}"/>
              </a:ext>
            </a:extLst>
          </p:cNvPr>
          <p:cNvSpPr>
            <a:spLocks noGrp="1"/>
          </p:cNvSpPr>
          <p:nvPr>
            <p:ph type="dt" sz="half" idx="10"/>
          </p:nvPr>
        </p:nvSpPr>
        <p:spPr/>
        <p:txBody>
          <a:bodyPr/>
          <a:lstStyle/>
          <a:p>
            <a:fld id="{E70D9994-32E8-45CD-B96D-6D0A350ED246}" type="datetimeFigureOut">
              <a:rPr lang="en-US" smtClean="0"/>
              <a:t>5/18/23</a:t>
            </a:fld>
            <a:endParaRPr lang="en-US"/>
          </a:p>
        </p:txBody>
      </p:sp>
      <p:sp>
        <p:nvSpPr>
          <p:cNvPr id="5" name="Footer Placeholder 4">
            <a:extLst>
              <a:ext uri="{FF2B5EF4-FFF2-40B4-BE49-F238E27FC236}">
                <a16:creationId xmlns:a16="http://schemas.microsoft.com/office/drawing/2014/main" id="{28885F38-DDF6-4956-A8E6-F5198B4798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1C931-C519-4D0B-BA78-AF8CC56C1C62}"/>
              </a:ext>
            </a:extLst>
          </p:cNvPr>
          <p:cNvSpPr>
            <a:spLocks noGrp="1"/>
          </p:cNvSpPr>
          <p:nvPr>
            <p:ph type="sldNum" sz="quarter" idx="12"/>
          </p:nvPr>
        </p:nvSpPr>
        <p:spPr/>
        <p:txBody>
          <a:bodyPr/>
          <a:lstStyle/>
          <a:p>
            <a:fld id="{35852D4F-E66D-40EC-BEA2-27673A1B24BC}" type="slidenum">
              <a:rPr lang="en-US" smtClean="0"/>
              <a:t>‹#›</a:t>
            </a:fld>
            <a:endParaRPr lang="en-US"/>
          </a:p>
        </p:txBody>
      </p:sp>
    </p:spTree>
    <p:extLst>
      <p:ext uri="{BB962C8B-B14F-4D97-AF65-F5344CB8AC3E}">
        <p14:creationId xmlns:p14="http://schemas.microsoft.com/office/powerpoint/2010/main" val="1950512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A1FE5D-91E1-45CE-B727-5F026A9B7A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BFD60C-581E-4956-B449-FF1F5C1F55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A65F6-43F2-4134-8AF4-2B64BE1B050F}"/>
              </a:ext>
            </a:extLst>
          </p:cNvPr>
          <p:cNvSpPr>
            <a:spLocks noGrp="1"/>
          </p:cNvSpPr>
          <p:nvPr>
            <p:ph type="dt" sz="half" idx="10"/>
          </p:nvPr>
        </p:nvSpPr>
        <p:spPr/>
        <p:txBody>
          <a:bodyPr/>
          <a:lstStyle/>
          <a:p>
            <a:fld id="{E70D9994-32E8-45CD-B96D-6D0A350ED246}" type="datetimeFigureOut">
              <a:rPr lang="en-US" smtClean="0"/>
              <a:t>5/18/23</a:t>
            </a:fld>
            <a:endParaRPr lang="en-US"/>
          </a:p>
        </p:txBody>
      </p:sp>
      <p:sp>
        <p:nvSpPr>
          <p:cNvPr id="5" name="Footer Placeholder 4">
            <a:extLst>
              <a:ext uri="{FF2B5EF4-FFF2-40B4-BE49-F238E27FC236}">
                <a16:creationId xmlns:a16="http://schemas.microsoft.com/office/drawing/2014/main" id="{D0CA8DA2-BA4F-4C95-8AEF-837CF788E7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D8D8A-3F44-464C-8C0D-F8C98E880857}"/>
              </a:ext>
            </a:extLst>
          </p:cNvPr>
          <p:cNvSpPr>
            <a:spLocks noGrp="1"/>
          </p:cNvSpPr>
          <p:nvPr>
            <p:ph type="sldNum" sz="quarter" idx="12"/>
          </p:nvPr>
        </p:nvSpPr>
        <p:spPr/>
        <p:txBody>
          <a:bodyPr/>
          <a:lstStyle/>
          <a:p>
            <a:fld id="{35852D4F-E66D-40EC-BEA2-27673A1B24BC}" type="slidenum">
              <a:rPr lang="en-US" smtClean="0"/>
              <a:t>‹#›</a:t>
            </a:fld>
            <a:endParaRPr lang="en-US"/>
          </a:p>
        </p:txBody>
      </p:sp>
    </p:spTree>
    <p:extLst>
      <p:ext uri="{BB962C8B-B14F-4D97-AF65-F5344CB8AC3E}">
        <p14:creationId xmlns:p14="http://schemas.microsoft.com/office/powerpoint/2010/main" val="3991729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450015" y="244886"/>
            <a:ext cx="704500" cy="646383"/>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 name="组合 18"/>
          <p:cNvGrpSpPr/>
          <p:nvPr userDrawn="1"/>
        </p:nvGrpSpPr>
        <p:grpSpPr>
          <a:xfrm>
            <a:off x="5770161" y="6656158"/>
            <a:ext cx="692257" cy="126133"/>
            <a:chOff x="3510366" y="-2733"/>
            <a:chExt cx="1300959" cy="237042"/>
          </a:xfrm>
        </p:grpSpPr>
        <p:sp>
          <p:nvSpPr>
            <p:cNvPr id="20" name="椭圆 19"/>
            <p:cNvSpPr/>
            <p:nvPr userDrawn="1"/>
          </p:nvSpPr>
          <p:spPr>
            <a:xfrm>
              <a:off x="3510366"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椭圆 20"/>
            <p:cNvSpPr/>
            <p:nvPr userDrawn="1"/>
          </p:nvSpPr>
          <p:spPr>
            <a:xfrm>
              <a:off x="3865005"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椭圆 21"/>
            <p:cNvSpPr/>
            <p:nvPr userDrawn="1"/>
          </p:nvSpPr>
          <p:spPr>
            <a:xfrm>
              <a:off x="4219644" y="-2733"/>
              <a:ext cx="237042" cy="237042"/>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椭圆 22"/>
            <p:cNvSpPr/>
            <p:nvPr userDrawn="1"/>
          </p:nvSpPr>
          <p:spPr>
            <a:xfrm>
              <a:off x="4574283" y="-2733"/>
              <a:ext cx="237042" cy="23704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extLst>
      <p:ext uri="{BB962C8B-B14F-4D97-AF65-F5344CB8AC3E}">
        <p14:creationId xmlns:p14="http://schemas.microsoft.com/office/powerpoint/2010/main" val="35452540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D754-65D9-40E9-A893-6BA35B3380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6E47BA-9D21-4CC2-B1BA-76616ACFC5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01D92-58D9-4DAD-BA18-E1C68B16D422}"/>
              </a:ext>
            </a:extLst>
          </p:cNvPr>
          <p:cNvSpPr>
            <a:spLocks noGrp="1"/>
          </p:cNvSpPr>
          <p:nvPr>
            <p:ph type="dt" sz="half" idx="10"/>
          </p:nvPr>
        </p:nvSpPr>
        <p:spPr/>
        <p:txBody>
          <a:bodyPr/>
          <a:lstStyle/>
          <a:p>
            <a:fld id="{E70D9994-32E8-45CD-B96D-6D0A350ED246}" type="datetimeFigureOut">
              <a:rPr lang="en-US" smtClean="0"/>
              <a:t>5/18/23</a:t>
            </a:fld>
            <a:endParaRPr lang="en-US"/>
          </a:p>
        </p:txBody>
      </p:sp>
      <p:sp>
        <p:nvSpPr>
          <p:cNvPr id="5" name="Footer Placeholder 4">
            <a:extLst>
              <a:ext uri="{FF2B5EF4-FFF2-40B4-BE49-F238E27FC236}">
                <a16:creationId xmlns:a16="http://schemas.microsoft.com/office/drawing/2014/main" id="{8A12DB49-06EE-4865-BB84-BC335B1F5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89D7C-3A86-4ADF-8B66-E43C0CAABEC3}"/>
              </a:ext>
            </a:extLst>
          </p:cNvPr>
          <p:cNvSpPr>
            <a:spLocks noGrp="1"/>
          </p:cNvSpPr>
          <p:nvPr>
            <p:ph type="sldNum" sz="quarter" idx="12"/>
          </p:nvPr>
        </p:nvSpPr>
        <p:spPr/>
        <p:txBody>
          <a:bodyPr/>
          <a:lstStyle/>
          <a:p>
            <a:fld id="{35852D4F-E66D-40EC-BEA2-27673A1B24BC}" type="slidenum">
              <a:rPr lang="en-US" smtClean="0"/>
              <a:t>‹#›</a:t>
            </a:fld>
            <a:endParaRPr lang="en-US"/>
          </a:p>
        </p:txBody>
      </p:sp>
    </p:spTree>
    <p:extLst>
      <p:ext uri="{BB962C8B-B14F-4D97-AF65-F5344CB8AC3E}">
        <p14:creationId xmlns:p14="http://schemas.microsoft.com/office/powerpoint/2010/main" val="3643762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E69F-0177-4670-869B-835BA38BE0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4E312C-D445-4338-8F33-E9407F899D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3D65B1-FC56-4546-A325-F7FDDABCCB06}"/>
              </a:ext>
            </a:extLst>
          </p:cNvPr>
          <p:cNvSpPr>
            <a:spLocks noGrp="1"/>
          </p:cNvSpPr>
          <p:nvPr>
            <p:ph type="dt" sz="half" idx="10"/>
          </p:nvPr>
        </p:nvSpPr>
        <p:spPr/>
        <p:txBody>
          <a:bodyPr/>
          <a:lstStyle/>
          <a:p>
            <a:fld id="{E70D9994-32E8-45CD-B96D-6D0A350ED246}" type="datetimeFigureOut">
              <a:rPr lang="en-US" smtClean="0"/>
              <a:t>5/18/23</a:t>
            </a:fld>
            <a:endParaRPr lang="en-US"/>
          </a:p>
        </p:txBody>
      </p:sp>
      <p:sp>
        <p:nvSpPr>
          <p:cNvPr id="5" name="Footer Placeholder 4">
            <a:extLst>
              <a:ext uri="{FF2B5EF4-FFF2-40B4-BE49-F238E27FC236}">
                <a16:creationId xmlns:a16="http://schemas.microsoft.com/office/drawing/2014/main" id="{5F7BA90C-7142-4340-8BA5-836180A17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0F10-DE00-46F6-B2E3-8B7B1713EC60}"/>
              </a:ext>
            </a:extLst>
          </p:cNvPr>
          <p:cNvSpPr>
            <a:spLocks noGrp="1"/>
          </p:cNvSpPr>
          <p:nvPr>
            <p:ph type="sldNum" sz="quarter" idx="12"/>
          </p:nvPr>
        </p:nvSpPr>
        <p:spPr/>
        <p:txBody>
          <a:bodyPr/>
          <a:lstStyle/>
          <a:p>
            <a:fld id="{35852D4F-E66D-40EC-BEA2-27673A1B24BC}" type="slidenum">
              <a:rPr lang="en-US" smtClean="0"/>
              <a:t>‹#›</a:t>
            </a:fld>
            <a:endParaRPr lang="en-US"/>
          </a:p>
        </p:txBody>
      </p:sp>
    </p:spTree>
    <p:extLst>
      <p:ext uri="{BB962C8B-B14F-4D97-AF65-F5344CB8AC3E}">
        <p14:creationId xmlns:p14="http://schemas.microsoft.com/office/powerpoint/2010/main" val="214861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C3C8-1C09-4C8C-8A99-0F924E5631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B817A8-0E02-4FE7-8EBB-3655EC3C30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5731C9-9181-40BF-A970-6E8F1F229A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126009-BFAF-4EFE-BAD7-186CB47853D1}"/>
              </a:ext>
            </a:extLst>
          </p:cNvPr>
          <p:cNvSpPr>
            <a:spLocks noGrp="1"/>
          </p:cNvSpPr>
          <p:nvPr>
            <p:ph type="dt" sz="half" idx="10"/>
          </p:nvPr>
        </p:nvSpPr>
        <p:spPr/>
        <p:txBody>
          <a:bodyPr/>
          <a:lstStyle/>
          <a:p>
            <a:fld id="{E70D9994-32E8-45CD-B96D-6D0A350ED246}" type="datetimeFigureOut">
              <a:rPr lang="en-US" smtClean="0"/>
              <a:t>5/18/23</a:t>
            </a:fld>
            <a:endParaRPr lang="en-US"/>
          </a:p>
        </p:txBody>
      </p:sp>
      <p:sp>
        <p:nvSpPr>
          <p:cNvPr id="6" name="Footer Placeholder 5">
            <a:extLst>
              <a:ext uri="{FF2B5EF4-FFF2-40B4-BE49-F238E27FC236}">
                <a16:creationId xmlns:a16="http://schemas.microsoft.com/office/drawing/2014/main" id="{88719B88-9A9F-4646-9BB6-22B0F295E6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D27A7A-6161-463E-9CC3-DA7D8E81E67A}"/>
              </a:ext>
            </a:extLst>
          </p:cNvPr>
          <p:cNvSpPr>
            <a:spLocks noGrp="1"/>
          </p:cNvSpPr>
          <p:nvPr>
            <p:ph type="sldNum" sz="quarter" idx="12"/>
          </p:nvPr>
        </p:nvSpPr>
        <p:spPr/>
        <p:txBody>
          <a:bodyPr/>
          <a:lstStyle/>
          <a:p>
            <a:fld id="{35852D4F-E66D-40EC-BEA2-27673A1B24BC}" type="slidenum">
              <a:rPr lang="en-US" smtClean="0"/>
              <a:t>‹#›</a:t>
            </a:fld>
            <a:endParaRPr lang="en-US"/>
          </a:p>
        </p:txBody>
      </p:sp>
    </p:spTree>
    <p:extLst>
      <p:ext uri="{BB962C8B-B14F-4D97-AF65-F5344CB8AC3E}">
        <p14:creationId xmlns:p14="http://schemas.microsoft.com/office/powerpoint/2010/main" val="19457858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CB60-212B-42F7-8F70-FA7DDF86D2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B8D6D2-F18C-49D1-A77E-319DE9F4EB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C6BFD2-F465-43F6-9425-451C5F4891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BB779D-558E-46C7-89B8-915C2C0E9B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D8DD5-1947-4216-90C5-41D74897BD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45A86D-8CBD-4FE2-A142-EEC953E62618}"/>
              </a:ext>
            </a:extLst>
          </p:cNvPr>
          <p:cNvSpPr>
            <a:spLocks noGrp="1"/>
          </p:cNvSpPr>
          <p:nvPr>
            <p:ph type="dt" sz="half" idx="10"/>
          </p:nvPr>
        </p:nvSpPr>
        <p:spPr/>
        <p:txBody>
          <a:bodyPr/>
          <a:lstStyle/>
          <a:p>
            <a:fld id="{E70D9994-32E8-45CD-B96D-6D0A350ED246}" type="datetimeFigureOut">
              <a:rPr lang="en-US" smtClean="0"/>
              <a:t>5/18/23</a:t>
            </a:fld>
            <a:endParaRPr lang="en-US"/>
          </a:p>
        </p:txBody>
      </p:sp>
      <p:sp>
        <p:nvSpPr>
          <p:cNvPr id="8" name="Footer Placeholder 7">
            <a:extLst>
              <a:ext uri="{FF2B5EF4-FFF2-40B4-BE49-F238E27FC236}">
                <a16:creationId xmlns:a16="http://schemas.microsoft.com/office/drawing/2014/main" id="{71314975-B5A0-4F74-A80F-EF46520365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31CCBF-15DE-4DF6-832F-4F9EBF60D5FD}"/>
              </a:ext>
            </a:extLst>
          </p:cNvPr>
          <p:cNvSpPr>
            <a:spLocks noGrp="1"/>
          </p:cNvSpPr>
          <p:nvPr>
            <p:ph type="sldNum" sz="quarter" idx="12"/>
          </p:nvPr>
        </p:nvSpPr>
        <p:spPr/>
        <p:txBody>
          <a:bodyPr/>
          <a:lstStyle/>
          <a:p>
            <a:fld id="{35852D4F-E66D-40EC-BEA2-27673A1B24BC}" type="slidenum">
              <a:rPr lang="en-US" smtClean="0"/>
              <a:t>‹#›</a:t>
            </a:fld>
            <a:endParaRPr lang="en-US"/>
          </a:p>
        </p:txBody>
      </p:sp>
    </p:spTree>
    <p:extLst>
      <p:ext uri="{BB962C8B-B14F-4D97-AF65-F5344CB8AC3E}">
        <p14:creationId xmlns:p14="http://schemas.microsoft.com/office/powerpoint/2010/main" val="2238988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009A-721A-40AB-B1FE-A0A40395B0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6C1530-8BC7-4BAF-968F-E38AF3894521}"/>
              </a:ext>
            </a:extLst>
          </p:cNvPr>
          <p:cNvSpPr>
            <a:spLocks noGrp="1"/>
          </p:cNvSpPr>
          <p:nvPr>
            <p:ph type="dt" sz="half" idx="10"/>
          </p:nvPr>
        </p:nvSpPr>
        <p:spPr/>
        <p:txBody>
          <a:bodyPr/>
          <a:lstStyle/>
          <a:p>
            <a:fld id="{E70D9994-32E8-45CD-B96D-6D0A350ED246}" type="datetimeFigureOut">
              <a:rPr lang="en-US" smtClean="0"/>
              <a:t>5/18/23</a:t>
            </a:fld>
            <a:endParaRPr lang="en-US"/>
          </a:p>
        </p:txBody>
      </p:sp>
      <p:sp>
        <p:nvSpPr>
          <p:cNvPr id="4" name="Footer Placeholder 3">
            <a:extLst>
              <a:ext uri="{FF2B5EF4-FFF2-40B4-BE49-F238E27FC236}">
                <a16:creationId xmlns:a16="http://schemas.microsoft.com/office/drawing/2014/main" id="{043A2EDA-C571-4A26-94B5-A032E85C92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5FE526-B8BF-48AA-9321-DDD95E1789A5}"/>
              </a:ext>
            </a:extLst>
          </p:cNvPr>
          <p:cNvSpPr>
            <a:spLocks noGrp="1"/>
          </p:cNvSpPr>
          <p:nvPr>
            <p:ph type="sldNum" sz="quarter" idx="12"/>
          </p:nvPr>
        </p:nvSpPr>
        <p:spPr/>
        <p:txBody>
          <a:bodyPr/>
          <a:lstStyle/>
          <a:p>
            <a:fld id="{35852D4F-E66D-40EC-BEA2-27673A1B24BC}" type="slidenum">
              <a:rPr lang="en-US" smtClean="0"/>
              <a:t>‹#›</a:t>
            </a:fld>
            <a:endParaRPr lang="en-US"/>
          </a:p>
        </p:txBody>
      </p:sp>
    </p:spTree>
    <p:extLst>
      <p:ext uri="{BB962C8B-B14F-4D97-AF65-F5344CB8AC3E}">
        <p14:creationId xmlns:p14="http://schemas.microsoft.com/office/powerpoint/2010/main" val="955266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92BD0E-8BB5-417C-889B-04F31C735145}"/>
              </a:ext>
            </a:extLst>
          </p:cNvPr>
          <p:cNvSpPr>
            <a:spLocks noGrp="1"/>
          </p:cNvSpPr>
          <p:nvPr>
            <p:ph type="dt" sz="half" idx="10"/>
          </p:nvPr>
        </p:nvSpPr>
        <p:spPr/>
        <p:txBody>
          <a:bodyPr/>
          <a:lstStyle/>
          <a:p>
            <a:fld id="{E70D9994-32E8-45CD-B96D-6D0A350ED246}" type="datetimeFigureOut">
              <a:rPr lang="en-US" smtClean="0"/>
              <a:t>5/18/23</a:t>
            </a:fld>
            <a:endParaRPr lang="en-US"/>
          </a:p>
        </p:txBody>
      </p:sp>
      <p:sp>
        <p:nvSpPr>
          <p:cNvPr id="3" name="Footer Placeholder 2">
            <a:extLst>
              <a:ext uri="{FF2B5EF4-FFF2-40B4-BE49-F238E27FC236}">
                <a16:creationId xmlns:a16="http://schemas.microsoft.com/office/drawing/2014/main" id="{45EE2C3D-54F7-4178-8E10-B403DE122B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A52570-1343-4E48-84B2-CD1F58A6942E}"/>
              </a:ext>
            </a:extLst>
          </p:cNvPr>
          <p:cNvSpPr>
            <a:spLocks noGrp="1"/>
          </p:cNvSpPr>
          <p:nvPr>
            <p:ph type="sldNum" sz="quarter" idx="12"/>
          </p:nvPr>
        </p:nvSpPr>
        <p:spPr/>
        <p:txBody>
          <a:bodyPr/>
          <a:lstStyle/>
          <a:p>
            <a:fld id="{35852D4F-E66D-40EC-BEA2-27673A1B24BC}" type="slidenum">
              <a:rPr lang="en-US" smtClean="0"/>
              <a:t>‹#›</a:t>
            </a:fld>
            <a:endParaRPr lang="en-US"/>
          </a:p>
        </p:txBody>
      </p:sp>
    </p:spTree>
    <p:extLst>
      <p:ext uri="{BB962C8B-B14F-4D97-AF65-F5344CB8AC3E}">
        <p14:creationId xmlns:p14="http://schemas.microsoft.com/office/powerpoint/2010/main" val="3569803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C260-B9A6-43D1-B92B-BC816CC727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FCCC6A-1005-41AE-B475-0624F8D590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49A53F-DF10-4E22-9C41-0E7012AB38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6B1B83-8969-4DF1-A252-38F07A86F74A}"/>
              </a:ext>
            </a:extLst>
          </p:cNvPr>
          <p:cNvSpPr>
            <a:spLocks noGrp="1"/>
          </p:cNvSpPr>
          <p:nvPr>
            <p:ph type="dt" sz="half" idx="10"/>
          </p:nvPr>
        </p:nvSpPr>
        <p:spPr/>
        <p:txBody>
          <a:bodyPr/>
          <a:lstStyle/>
          <a:p>
            <a:fld id="{E70D9994-32E8-45CD-B96D-6D0A350ED246}" type="datetimeFigureOut">
              <a:rPr lang="en-US" smtClean="0"/>
              <a:t>5/18/23</a:t>
            </a:fld>
            <a:endParaRPr lang="en-US"/>
          </a:p>
        </p:txBody>
      </p:sp>
      <p:sp>
        <p:nvSpPr>
          <p:cNvPr id="6" name="Footer Placeholder 5">
            <a:extLst>
              <a:ext uri="{FF2B5EF4-FFF2-40B4-BE49-F238E27FC236}">
                <a16:creationId xmlns:a16="http://schemas.microsoft.com/office/drawing/2014/main" id="{2A2E217A-64E1-4F9D-AAA3-2676323DF1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62C3F-E7D8-468C-BF4F-5DCAE6652794}"/>
              </a:ext>
            </a:extLst>
          </p:cNvPr>
          <p:cNvSpPr>
            <a:spLocks noGrp="1"/>
          </p:cNvSpPr>
          <p:nvPr>
            <p:ph type="sldNum" sz="quarter" idx="12"/>
          </p:nvPr>
        </p:nvSpPr>
        <p:spPr/>
        <p:txBody>
          <a:bodyPr/>
          <a:lstStyle/>
          <a:p>
            <a:fld id="{35852D4F-E66D-40EC-BEA2-27673A1B24BC}" type="slidenum">
              <a:rPr lang="en-US" smtClean="0"/>
              <a:t>‹#›</a:t>
            </a:fld>
            <a:endParaRPr lang="en-US"/>
          </a:p>
        </p:txBody>
      </p:sp>
    </p:spTree>
    <p:extLst>
      <p:ext uri="{BB962C8B-B14F-4D97-AF65-F5344CB8AC3E}">
        <p14:creationId xmlns:p14="http://schemas.microsoft.com/office/powerpoint/2010/main" val="303329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3AB64-EACD-4D64-AA4A-6192FEC78A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604F12-2CD4-42D3-9C55-D2884D5C56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E141A2-3B37-426B-9CC7-7D92C2891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442A00-A006-4721-9420-82595494FC6A}"/>
              </a:ext>
            </a:extLst>
          </p:cNvPr>
          <p:cNvSpPr>
            <a:spLocks noGrp="1"/>
          </p:cNvSpPr>
          <p:nvPr>
            <p:ph type="dt" sz="half" idx="10"/>
          </p:nvPr>
        </p:nvSpPr>
        <p:spPr/>
        <p:txBody>
          <a:bodyPr/>
          <a:lstStyle/>
          <a:p>
            <a:fld id="{E70D9994-32E8-45CD-B96D-6D0A350ED246}" type="datetimeFigureOut">
              <a:rPr lang="en-US" smtClean="0"/>
              <a:t>5/18/23</a:t>
            </a:fld>
            <a:endParaRPr lang="en-US"/>
          </a:p>
        </p:txBody>
      </p:sp>
      <p:sp>
        <p:nvSpPr>
          <p:cNvPr id="6" name="Footer Placeholder 5">
            <a:extLst>
              <a:ext uri="{FF2B5EF4-FFF2-40B4-BE49-F238E27FC236}">
                <a16:creationId xmlns:a16="http://schemas.microsoft.com/office/drawing/2014/main" id="{8B858904-A68B-47B0-9E90-3DA91179E6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5ED1D8-7280-4AF8-AB7E-291BEABDF0D9}"/>
              </a:ext>
            </a:extLst>
          </p:cNvPr>
          <p:cNvSpPr>
            <a:spLocks noGrp="1"/>
          </p:cNvSpPr>
          <p:nvPr>
            <p:ph type="sldNum" sz="quarter" idx="12"/>
          </p:nvPr>
        </p:nvSpPr>
        <p:spPr/>
        <p:txBody>
          <a:bodyPr/>
          <a:lstStyle/>
          <a:p>
            <a:fld id="{35852D4F-E66D-40EC-BEA2-27673A1B24BC}" type="slidenum">
              <a:rPr lang="en-US" smtClean="0"/>
              <a:t>‹#›</a:t>
            </a:fld>
            <a:endParaRPr lang="en-US"/>
          </a:p>
        </p:txBody>
      </p:sp>
    </p:spTree>
    <p:extLst>
      <p:ext uri="{BB962C8B-B14F-4D97-AF65-F5344CB8AC3E}">
        <p14:creationId xmlns:p14="http://schemas.microsoft.com/office/powerpoint/2010/main" val="2306306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C4E313-BB0A-4F5B-A0CA-5873C81474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690493-1599-43E5-B38A-1ABE3F6AB7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EF1369-E5BA-4768-A9FD-CD0EF014E9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0D9994-32E8-45CD-B96D-6D0A350ED246}" type="datetimeFigureOut">
              <a:rPr lang="en-US" smtClean="0"/>
              <a:t>5/18/23</a:t>
            </a:fld>
            <a:endParaRPr lang="en-US"/>
          </a:p>
        </p:txBody>
      </p:sp>
      <p:sp>
        <p:nvSpPr>
          <p:cNvPr id="5" name="Footer Placeholder 4">
            <a:extLst>
              <a:ext uri="{FF2B5EF4-FFF2-40B4-BE49-F238E27FC236}">
                <a16:creationId xmlns:a16="http://schemas.microsoft.com/office/drawing/2014/main" id="{3F30F921-D6E2-45D0-A3D6-62B5622B63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4D5FF1-5AEC-43BE-88EB-E6BE21A79A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852D4F-E66D-40EC-BEA2-27673A1B24BC}" type="slidenum">
              <a:rPr lang="en-US" smtClean="0"/>
              <a:t>‹#›</a:t>
            </a:fld>
            <a:endParaRPr lang="en-US"/>
          </a:p>
        </p:txBody>
      </p:sp>
    </p:spTree>
    <p:extLst>
      <p:ext uri="{BB962C8B-B14F-4D97-AF65-F5344CB8AC3E}">
        <p14:creationId xmlns:p14="http://schemas.microsoft.com/office/powerpoint/2010/main" val="290480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ekhan@miu.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v-foundation.org/openaccess/content_cvpr_2014/papers/Oquab_Learning_and_Transferring_2014_CVPR_paper.pdf"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10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hyperlink" Target="http://arxiv.org/pdf/1403.6382.pdf"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arxiv.org/pdf/1310.1531.pdf"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4">
            <a:extLst>
              <a:ext uri="{FF2B5EF4-FFF2-40B4-BE49-F238E27FC236}">
                <a16:creationId xmlns:a16="http://schemas.microsoft.com/office/drawing/2014/main" id="{12173B51-3C9A-4CE3-A898-9CE89C4071AC}"/>
              </a:ext>
            </a:extLst>
          </p:cNvPr>
          <p:cNvSpPr>
            <a:spLocks noGrp="1"/>
          </p:cNvSpPr>
          <p:nvPr>
            <p:ph type="sldNum" sz="quarter" idx="11"/>
          </p:nvPr>
        </p:nvSpPr>
        <p:spPr>
          <a:noFill/>
        </p:spPr>
        <p:txBody>
          <a:bodyPr/>
          <a:lstStyle>
            <a:lvl1pPr>
              <a:spcBef>
                <a:spcPct val="20000"/>
              </a:spcBef>
              <a:buClr>
                <a:srgbClr val="FF0000"/>
              </a:buClr>
              <a:buChar char="•"/>
              <a:defRPr sz="3200">
                <a:solidFill>
                  <a:schemeClr val="tx1"/>
                </a:solidFill>
                <a:latin typeface="Times New Roman" panose="02020603050405020304" pitchFamily="18" charset="0"/>
              </a:defRPr>
            </a:lvl1pPr>
            <a:lvl2pPr marL="742950" indent="-285750">
              <a:spcBef>
                <a:spcPct val="20000"/>
              </a:spcBef>
              <a:buClr>
                <a:srgbClr val="00CC00"/>
              </a:buClr>
              <a:buChar char="–"/>
              <a:defRPr sz="2800">
                <a:solidFill>
                  <a:srgbClr val="333399"/>
                </a:solidFill>
                <a:latin typeface="Times New Roman" panose="02020603050405020304" pitchFamily="18" charset="0"/>
              </a:defRPr>
            </a:lvl2pPr>
            <a:lvl3pPr marL="1143000" indent="-228600">
              <a:spcBef>
                <a:spcPct val="20000"/>
              </a:spcBef>
              <a:buClr>
                <a:srgbClr val="3333CC"/>
              </a:buClr>
              <a:buChar char="•"/>
              <a:defRPr sz="2400">
                <a:solidFill>
                  <a:srgbClr val="006600"/>
                </a:solidFill>
                <a:latin typeface="Times New Roman" panose="02020603050405020304" pitchFamily="18" charset="0"/>
              </a:defRPr>
            </a:lvl3pPr>
            <a:lvl4pPr marL="1600200" indent="-228600">
              <a:spcBef>
                <a:spcPct val="20000"/>
              </a:spcBef>
              <a:buClr>
                <a:srgbClr val="3333CC"/>
              </a:buClr>
              <a:buChar char="–"/>
              <a:defRPr sz="2000">
                <a:solidFill>
                  <a:schemeClr val="tx1"/>
                </a:solidFill>
                <a:latin typeface="Times New Roman" panose="02020603050405020304" pitchFamily="18" charset="0"/>
              </a:defRPr>
            </a:lvl4pPr>
            <a:lvl5pPr marL="2057400" indent="-228600">
              <a:spcBef>
                <a:spcPct val="20000"/>
              </a:spcBef>
              <a:buClr>
                <a:srgbClr val="3333CC"/>
              </a:buClr>
              <a:buChar char="»"/>
              <a:defRPr sz="2000">
                <a:solidFill>
                  <a:srgbClr val="0000CC"/>
                </a:solidFill>
                <a:latin typeface="Times New Roman" panose="02020603050405020304" pitchFamily="18" charset="0"/>
              </a:defRPr>
            </a:lvl5pPr>
            <a:lvl6pPr marL="25146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6pPr>
            <a:lvl7pPr marL="29718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7pPr>
            <a:lvl8pPr marL="34290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8pPr>
            <a:lvl9pPr marL="3886200" indent="-228600" eaLnBrk="0" fontAlgn="base" hangingPunct="0">
              <a:spcBef>
                <a:spcPct val="20000"/>
              </a:spcBef>
              <a:spcAft>
                <a:spcPct val="0"/>
              </a:spcAft>
              <a:buClr>
                <a:srgbClr val="3333CC"/>
              </a:buClr>
              <a:buChar char="»"/>
              <a:defRPr sz="2000">
                <a:solidFill>
                  <a:srgbClr val="0000CC"/>
                </a:solidFill>
                <a:latin typeface="Times New Roman" panose="02020603050405020304" pitchFamily="18" charset="0"/>
              </a:defRPr>
            </a:lvl9pPr>
          </a:lstStyle>
          <a:p>
            <a:pPr>
              <a:spcBef>
                <a:spcPct val="0"/>
              </a:spcBef>
              <a:buClrTx/>
              <a:buFontTx/>
              <a:buNone/>
            </a:pPr>
            <a:fld id="{A32C14B7-76FD-4384-BD50-35E0F4C9610D}" type="slidenum">
              <a:rPr lang="en-US" altLang="en-US" sz="1200">
                <a:latin typeface="Helvetica" panose="020B0604020202020204" pitchFamily="34" charset="0"/>
              </a:rPr>
              <a:pPr>
                <a:spcBef>
                  <a:spcPct val="0"/>
                </a:spcBef>
                <a:buClrTx/>
                <a:buFontTx/>
                <a:buNone/>
              </a:pPr>
              <a:t>1</a:t>
            </a:fld>
            <a:endParaRPr lang="en-US" altLang="en-US" sz="1200"/>
          </a:p>
        </p:txBody>
      </p:sp>
      <p:sp>
        <p:nvSpPr>
          <p:cNvPr id="4099" name="Rectangle 4">
            <a:extLst>
              <a:ext uri="{FF2B5EF4-FFF2-40B4-BE49-F238E27FC236}">
                <a16:creationId xmlns:a16="http://schemas.microsoft.com/office/drawing/2014/main" id="{7A89EA5A-4F55-45E5-BB36-47B8C7392C77}"/>
              </a:ext>
            </a:extLst>
          </p:cNvPr>
          <p:cNvSpPr>
            <a:spLocks noGrp="1" noChangeArrowheads="1"/>
          </p:cNvSpPr>
          <p:nvPr>
            <p:ph type="ctrTitle"/>
          </p:nvPr>
        </p:nvSpPr>
        <p:spPr>
          <a:xfrm>
            <a:off x="2344738" y="3143250"/>
            <a:ext cx="7772400" cy="1003300"/>
          </a:xfrm>
        </p:spPr>
        <p:txBody>
          <a:bodyPr anchor="ctr">
            <a:normAutofit fontScale="90000"/>
          </a:bodyPr>
          <a:lstStyle/>
          <a:p>
            <a:pPr algn="l" eaLnBrk="1" hangingPunct="1"/>
            <a:br>
              <a:rPr lang="en-US" altLang="en-US" sz="3600" b="1" dirty="0">
                <a:solidFill>
                  <a:srgbClr val="FF0000"/>
                </a:solidFill>
              </a:rPr>
            </a:br>
            <a:r>
              <a:rPr lang="en-US" altLang="en-US" sz="3600" b="1" dirty="0">
                <a:solidFill>
                  <a:srgbClr val="FF0000"/>
                </a:solidFill>
              </a:rPr>
              <a:t>         </a:t>
            </a:r>
            <a:r>
              <a:rPr lang="en-US" altLang="en-US" sz="3600" b="1" dirty="0">
                <a:solidFill>
                  <a:srgbClr val="FF0000"/>
                </a:solidFill>
                <a:latin typeface="Tahoma" panose="020B0604030504040204" pitchFamily="34" charset="0"/>
                <a:cs typeface="Tahoma" panose="020B0604030504040204" pitchFamily="34" charset="0"/>
              </a:rPr>
              <a:t>Lecture 9 Transfer Learning &amp;</a:t>
            </a:r>
            <a:br>
              <a:rPr lang="en-US" altLang="en-US" sz="3600" b="1" dirty="0">
                <a:solidFill>
                  <a:srgbClr val="FF0000"/>
                </a:solidFill>
                <a:latin typeface="Tahoma" panose="020B0604030504040204" pitchFamily="34" charset="0"/>
                <a:cs typeface="Tahoma" panose="020B0604030504040204" pitchFamily="34" charset="0"/>
              </a:rPr>
            </a:br>
            <a:r>
              <a:rPr lang="en-US" altLang="en-US" sz="3600" b="1" dirty="0">
                <a:solidFill>
                  <a:srgbClr val="FF0000"/>
                </a:solidFill>
                <a:latin typeface="Tahoma" panose="020B0604030504040204" pitchFamily="34" charset="0"/>
                <a:cs typeface="Tahoma" panose="020B0604030504040204" pitchFamily="34" charset="0"/>
              </a:rPr>
              <a:t>              Transformer Learning</a:t>
            </a:r>
            <a:endParaRPr lang="en-US" altLang="en-US" sz="3600" b="1" i="1" dirty="0">
              <a:latin typeface="Tahoma" panose="020B0604030504040204" pitchFamily="34" charset="0"/>
              <a:cs typeface="Tahoma" panose="020B0604030504040204" pitchFamily="34" charset="0"/>
            </a:endParaRPr>
          </a:p>
        </p:txBody>
      </p:sp>
      <p:sp>
        <p:nvSpPr>
          <p:cNvPr id="4100" name="Rectangle 7">
            <a:extLst>
              <a:ext uri="{FF2B5EF4-FFF2-40B4-BE49-F238E27FC236}">
                <a16:creationId xmlns:a16="http://schemas.microsoft.com/office/drawing/2014/main" id="{0776DCF8-D67E-480A-A604-10BDB0CCFB94}"/>
              </a:ext>
            </a:extLst>
          </p:cNvPr>
          <p:cNvSpPr>
            <a:spLocks noGrp="1" noChangeArrowheads="1"/>
          </p:cNvSpPr>
          <p:nvPr>
            <p:ph type="subTitle" idx="1"/>
          </p:nvPr>
        </p:nvSpPr>
        <p:spPr>
          <a:xfrm>
            <a:off x="2344739" y="4117976"/>
            <a:ext cx="7496175" cy="2511425"/>
          </a:xfrm>
        </p:spPr>
        <p:txBody>
          <a:bodyPr/>
          <a:lstStyle/>
          <a:p>
            <a:pPr eaLnBrk="1" hangingPunct="1">
              <a:defRPr/>
            </a:pPr>
            <a:r>
              <a:rPr lang="en-US" altLang="en-US" sz="3600" dirty="0">
                <a:solidFill>
                  <a:srgbClr val="FF0000"/>
                </a:solidFill>
              </a:rPr>
              <a:t>   </a:t>
            </a:r>
          </a:p>
          <a:p>
            <a:pPr eaLnBrk="1" hangingPunct="1">
              <a:spcBef>
                <a:spcPct val="0"/>
              </a:spcBef>
              <a:buClrTx/>
              <a:defRPr/>
            </a:pPr>
            <a:r>
              <a:rPr lang="en-US" altLang="en-US" sz="3600" dirty="0"/>
              <a:t> </a:t>
            </a:r>
            <a:r>
              <a:rPr lang="en-US" alt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Dr. Emdad Khan</a:t>
            </a:r>
          </a:p>
          <a:p>
            <a:pPr eaLnBrk="1" hangingPunct="1">
              <a:spcBef>
                <a:spcPct val="0"/>
              </a:spcBef>
              <a:buClrTx/>
              <a:defRPr/>
            </a:pPr>
            <a:r>
              <a:rPr lang="en-US" alt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hlinkClick r:id="rId2"/>
              </a:rPr>
              <a:t>ekhan@miu.edu</a:t>
            </a:r>
            <a:r>
              <a:rPr lang="en-US" alt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 </a:t>
            </a:r>
          </a:p>
          <a:p>
            <a:pPr eaLnBrk="1" hangingPunct="1">
              <a:spcBef>
                <a:spcPct val="0"/>
              </a:spcBef>
              <a:buClrTx/>
              <a:defRPr/>
            </a:pPr>
            <a:r>
              <a:rPr lang="en-US" alt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Prof. of Computer Science</a:t>
            </a:r>
          </a:p>
          <a:p>
            <a:pPr eaLnBrk="1" hangingPunct="1">
              <a:spcBef>
                <a:spcPct val="0"/>
              </a:spcBef>
              <a:buClrTx/>
              <a:defRPr/>
            </a:pPr>
            <a:r>
              <a:rPr lang="en-US" alt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Maharishi International University</a:t>
            </a:r>
          </a:p>
          <a:p>
            <a:pPr eaLnBrk="1" hangingPunct="1">
              <a:spcBef>
                <a:spcPct val="0"/>
              </a:spcBef>
              <a:buClrTx/>
              <a:defRPr/>
            </a:pPr>
            <a:r>
              <a:rPr lang="en-US" altLang="en-US" sz="200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May, 2023 </a:t>
            </a:r>
            <a:endParaRPr lang="en-US" altLang="en-US"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BCA47AF8-894B-4635-B815-40E9043E96A1}"/>
              </a:ext>
            </a:extLst>
          </p:cNvPr>
          <p:cNvSpPr/>
          <p:nvPr/>
        </p:nvSpPr>
        <p:spPr>
          <a:xfrm>
            <a:off x="2274888" y="782639"/>
            <a:ext cx="7637462" cy="2001837"/>
          </a:xfrm>
          <a:prstGeom prst="rect">
            <a:avLst/>
          </a:prstGeom>
        </p:spPr>
        <p:txBody>
          <a:bodyPr>
            <a:spAutoFit/>
          </a:bodyPr>
          <a:lstStyle/>
          <a:p>
            <a:pPr algn="ctr" eaLnBrk="1" hangingPunct="1">
              <a:defRPr/>
            </a:pPr>
            <a:r>
              <a:rPr lang="en-US" altLang="en-US" sz="3200" b="1" dirty="0">
                <a:solidFill>
                  <a:srgbClr val="FF0000"/>
                </a:solidFill>
                <a:cs typeface="Times New Roman" panose="02020603050405020304" pitchFamily="18" charset="0"/>
              </a:rPr>
              <a:t>CS582</a:t>
            </a:r>
          </a:p>
          <a:p>
            <a:pPr algn="ctr" eaLnBrk="1" hangingPunct="1">
              <a:defRPr/>
            </a:pPr>
            <a:r>
              <a:rPr lang="en-US" altLang="en-US" sz="3200" b="1" dirty="0">
                <a:solidFill>
                  <a:srgbClr val="000000"/>
                </a:solidFill>
                <a:cs typeface="Times New Roman" panose="02020603050405020304" pitchFamily="18" charset="0"/>
              </a:rPr>
              <a:t>Machine Learning</a:t>
            </a:r>
            <a:r>
              <a:rPr lang="en-US" altLang="en-US" sz="3200" b="1" i="1" dirty="0">
                <a:solidFill>
                  <a:srgbClr val="000000"/>
                </a:solidFill>
                <a:cs typeface="Times New Roman" panose="02020603050405020304" pitchFamily="18" charset="0"/>
              </a:rPr>
              <a:t>: Getting Computers </a:t>
            </a:r>
          </a:p>
          <a:p>
            <a:pPr algn="ctr" eaLnBrk="1" hangingPunct="1">
              <a:defRPr/>
            </a:pPr>
            <a:r>
              <a:rPr lang="en-US" altLang="en-US" sz="3200" b="1" i="1" dirty="0">
                <a:solidFill>
                  <a:srgbClr val="000000"/>
                </a:solidFill>
                <a:cs typeface="Times New Roman" panose="02020603050405020304" pitchFamily="18" charset="0"/>
              </a:rPr>
              <a:t>to Program Themselves</a:t>
            </a:r>
          </a:p>
          <a:p>
            <a:pPr algn="ctr" eaLnBrk="1" hangingPunct="1">
              <a:defRPr/>
            </a:pPr>
            <a:r>
              <a:rPr lang="en-US" altLang="en-US" b="1" dirty="0">
                <a:cs typeface="Times New Roman" panose="02020603050405020304" pitchFamily="18" charset="0"/>
              </a:rPr>
              <a:t>“</a:t>
            </a:r>
            <a:r>
              <a:rPr lang="en-US" altLang="en-US" b="1" dirty="0">
                <a:solidFill>
                  <a:schemeClr val="tx2">
                    <a:lumMod val="75000"/>
                  </a:schemeClr>
                </a:solidFill>
                <a:cs typeface="Times New Roman" panose="02020603050405020304" pitchFamily="18" charset="0"/>
              </a:rPr>
              <a:t>Discovering the Learning Dynamics of the</a:t>
            </a:r>
            <a:r>
              <a:rPr lang="en-US" altLang="en-US" sz="2800" b="1" dirty="0">
                <a:solidFill>
                  <a:schemeClr val="tx2">
                    <a:lumMod val="75000"/>
                  </a:schemeClr>
                </a:solidFill>
                <a:cs typeface="Times New Roman" panose="02020603050405020304" pitchFamily="18" charset="0"/>
              </a:rPr>
              <a:t> </a:t>
            </a:r>
            <a:r>
              <a:rPr lang="en-US" altLang="en-US" b="1" dirty="0">
                <a:solidFill>
                  <a:schemeClr val="tx2">
                    <a:lumMod val="75000"/>
                  </a:schemeClr>
                </a:solidFill>
                <a:cs typeface="Times New Roman" panose="02020603050405020304" pitchFamily="18" charset="0"/>
              </a:rPr>
              <a:t>Laws of Nature</a:t>
            </a:r>
            <a:r>
              <a:rPr lang="en-US" altLang="en-US" sz="2800" b="1" dirty="0">
                <a:cs typeface="Times New Roman" panose="02020603050405020304" pitchFamily="18" charset="0"/>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r>
              <a:rPr lang="en-US" dirty="0"/>
              <a:t> </a:t>
            </a:r>
          </a:p>
        </p:txBody>
      </p:sp>
      <p:pic>
        <p:nvPicPr>
          <p:cNvPr id="4" name="Content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692462" y="1325563"/>
            <a:ext cx="8913844" cy="405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238500" y="6126556"/>
            <a:ext cx="5715000" cy="584775"/>
          </a:xfrm>
          <a:prstGeom prst="rect">
            <a:avLst/>
          </a:prstGeom>
        </p:spPr>
        <p:txBody>
          <a:bodyPr wrap="square">
            <a:spAutoFit/>
          </a:bodyPr>
          <a:lstStyle/>
          <a:p>
            <a:r>
              <a:rPr lang="en-US" sz="1600" dirty="0">
                <a:latin typeface="+mj-lt"/>
              </a:rPr>
              <a:t>Learning and Transferring Mid-Level Image Representations using </a:t>
            </a:r>
            <a:br>
              <a:rPr lang="en-US" sz="1600" dirty="0">
                <a:latin typeface="+mj-lt"/>
              </a:rPr>
            </a:br>
            <a:r>
              <a:rPr lang="en-US" sz="1600" dirty="0">
                <a:latin typeface="+mj-lt"/>
              </a:rPr>
              <a:t>Convolutional Neural Networks [</a:t>
            </a:r>
            <a:r>
              <a:rPr lang="en-US" sz="1600" dirty="0">
                <a:hlinkClick r:id="rId3"/>
              </a:rPr>
              <a:t>Oquab et al. CVPR 2014</a:t>
            </a:r>
            <a:r>
              <a:rPr lang="en-US" sz="1600" dirty="0">
                <a:latin typeface="+mj-lt"/>
              </a:rPr>
              <a:t>]</a:t>
            </a:r>
          </a:p>
        </p:txBody>
      </p:sp>
    </p:spTree>
    <p:extLst>
      <p:ext uri="{BB962C8B-B14F-4D97-AF65-F5344CB8AC3E}">
        <p14:creationId xmlns:p14="http://schemas.microsoft.com/office/powerpoint/2010/main" val="1443108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5299D-9AA4-0A47-9378-1B8C53B1A23A}"/>
              </a:ext>
            </a:extLst>
          </p:cNvPr>
          <p:cNvSpPr>
            <a:spLocks noGrp="1"/>
          </p:cNvSpPr>
          <p:nvPr>
            <p:ph type="title"/>
          </p:nvPr>
        </p:nvSpPr>
        <p:spPr/>
        <p:txBody>
          <a:bodyPr/>
          <a:lstStyle/>
          <a:p>
            <a:pPr algn="ctr"/>
            <a:r>
              <a:rPr lang="en-US" b="1" dirty="0">
                <a:solidFill>
                  <a:srgbClr val="0070C0"/>
                </a:solidFill>
              </a:rPr>
              <a:t>Deep Learning is Data Hungry</a:t>
            </a:r>
          </a:p>
        </p:txBody>
      </p:sp>
      <p:sp>
        <p:nvSpPr>
          <p:cNvPr id="3" name="Content Placeholder 2">
            <a:extLst>
              <a:ext uri="{FF2B5EF4-FFF2-40B4-BE49-F238E27FC236}">
                <a16:creationId xmlns:a16="http://schemas.microsoft.com/office/drawing/2014/main" id="{2AF7AA47-3CFC-5F46-86A6-47AF0196022F}"/>
              </a:ext>
            </a:extLst>
          </p:cNvPr>
          <p:cNvSpPr>
            <a:spLocks noGrp="1"/>
          </p:cNvSpPr>
          <p:nvPr>
            <p:ph idx="1"/>
          </p:nvPr>
        </p:nvSpPr>
        <p:spPr>
          <a:xfrm>
            <a:off x="838200" y="1825624"/>
            <a:ext cx="10515600" cy="4530725"/>
          </a:xfrm>
        </p:spPr>
        <p:txBody>
          <a:bodyPr>
            <a:normAutofit/>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High-quality models are trained</a:t>
            </a:r>
            <a:r>
              <a:rPr lang="zh-CN" altLang="en-US" sz="2400" dirty="0"/>
              <a:t> </a:t>
            </a:r>
            <a:r>
              <a:rPr lang="en-US" altLang="zh-CN" sz="2400" dirty="0"/>
              <a:t>using large labeled datasets</a:t>
            </a:r>
          </a:p>
          <a:p>
            <a:pPr lvl="1"/>
            <a:r>
              <a:rPr lang="en-US" altLang="zh-CN" sz="2000" b="1" dirty="0">
                <a:solidFill>
                  <a:srgbClr val="FF0000"/>
                </a:solidFill>
              </a:rPr>
              <a:t>Vision domain:</a:t>
            </a:r>
            <a:r>
              <a:rPr lang="zh-CN" altLang="en-US" sz="2000" b="1" dirty="0">
                <a:solidFill>
                  <a:srgbClr val="FF0000"/>
                </a:solidFill>
              </a:rPr>
              <a:t> </a:t>
            </a:r>
            <a:r>
              <a:rPr lang="en-US" altLang="zh-CN" sz="2000" b="1" i="1" dirty="0">
                <a:solidFill>
                  <a:srgbClr val="FF0000"/>
                </a:solidFill>
              </a:rPr>
              <a:t>ImageNet</a:t>
            </a:r>
            <a:r>
              <a:rPr lang="en-US" altLang="zh-CN" sz="2000" b="1" dirty="0">
                <a:solidFill>
                  <a:srgbClr val="FF0000"/>
                </a:solidFill>
              </a:rPr>
              <a:t> contains over 14 million labeled images</a:t>
            </a:r>
            <a:endParaRPr lang="en-US" sz="2400" b="1" dirty="0">
              <a:solidFill>
                <a:srgbClr val="FF0000"/>
              </a:solidFill>
            </a:endParaRPr>
          </a:p>
        </p:txBody>
      </p:sp>
      <p:sp>
        <p:nvSpPr>
          <p:cNvPr id="4" name="Slide Number Placeholder 3">
            <a:extLst>
              <a:ext uri="{FF2B5EF4-FFF2-40B4-BE49-F238E27FC236}">
                <a16:creationId xmlns:a16="http://schemas.microsoft.com/office/drawing/2014/main" id="{98814CE4-77D1-C442-AC53-9AD5224E9FF5}"/>
              </a:ext>
            </a:extLst>
          </p:cNvPr>
          <p:cNvSpPr>
            <a:spLocks noGrp="1"/>
          </p:cNvSpPr>
          <p:nvPr>
            <p:ph type="sldNum" sz="quarter" idx="12"/>
          </p:nvPr>
        </p:nvSpPr>
        <p:spPr/>
        <p:txBody>
          <a:bodyPr/>
          <a:lstStyle/>
          <a:p>
            <a:fld id="{076CC231-E751-8B47-BED0-B4D6C708B202}" type="slidenum">
              <a:rPr lang="en-US" smtClean="0"/>
              <a:t>11</a:t>
            </a:fld>
            <a:endParaRPr lang="en-US"/>
          </a:p>
        </p:txBody>
      </p:sp>
      <p:pic>
        <p:nvPicPr>
          <p:cNvPr id="6" name="Picture 5">
            <a:extLst>
              <a:ext uri="{FF2B5EF4-FFF2-40B4-BE49-F238E27FC236}">
                <a16:creationId xmlns:a16="http://schemas.microsoft.com/office/drawing/2014/main" id="{E671C526-469C-4B4B-BA2D-9A81B37351AA}"/>
              </a:ext>
            </a:extLst>
          </p:cNvPr>
          <p:cNvPicPr>
            <a:picLocks noChangeAspect="1"/>
          </p:cNvPicPr>
          <p:nvPr/>
        </p:nvPicPr>
        <p:blipFill>
          <a:blip r:embed="rId3"/>
          <a:stretch>
            <a:fillRect/>
          </a:stretch>
        </p:blipFill>
        <p:spPr>
          <a:xfrm>
            <a:off x="3571554" y="3488544"/>
            <a:ext cx="5048890" cy="1895703"/>
          </a:xfrm>
          <a:prstGeom prst="rect">
            <a:avLst/>
          </a:prstGeom>
        </p:spPr>
      </p:pic>
      <p:sp>
        <p:nvSpPr>
          <p:cNvPr id="7" name="Rectangle 6">
            <a:extLst>
              <a:ext uri="{FF2B5EF4-FFF2-40B4-BE49-F238E27FC236}">
                <a16:creationId xmlns:a16="http://schemas.microsoft.com/office/drawing/2014/main" id="{78A380AE-8721-1448-961C-A5EBFDB0E5A2}"/>
              </a:ext>
            </a:extLst>
          </p:cNvPr>
          <p:cNvSpPr/>
          <p:nvPr/>
        </p:nvSpPr>
        <p:spPr>
          <a:xfrm>
            <a:off x="1821557" y="3941350"/>
            <a:ext cx="8548884" cy="99386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Where do small companies get such large datasets?</a:t>
            </a:r>
          </a:p>
        </p:txBody>
      </p:sp>
      <p:pic>
        <p:nvPicPr>
          <p:cNvPr id="8" name="Picture 7">
            <a:extLst>
              <a:ext uri="{FF2B5EF4-FFF2-40B4-BE49-F238E27FC236}">
                <a16:creationId xmlns:a16="http://schemas.microsoft.com/office/drawing/2014/main" id="{09711FEF-D363-0F4B-81AD-DE2BDE10A5C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41043" y="1823922"/>
            <a:ext cx="2439453" cy="1429790"/>
          </a:xfrm>
          <a:prstGeom prst="rect">
            <a:avLst/>
          </a:prstGeom>
        </p:spPr>
      </p:pic>
      <p:pic>
        <p:nvPicPr>
          <p:cNvPr id="10" name="Picture 9">
            <a:extLst>
              <a:ext uri="{FF2B5EF4-FFF2-40B4-BE49-F238E27FC236}">
                <a16:creationId xmlns:a16="http://schemas.microsoft.com/office/drawing/2014/main" id="{048228DD-9B13-D744-BF2D-2501131DA89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78906" y="1822430"/>
            <a:ext cx="2637894" cy="1432984"/>
          </a:xfrm>
          <a:prstGeom prst="rect">
            <a:avLst/>
          </a:prstGeom>
        </p:spPr>
      </p:pic>
      <p:pic>
        <p:nvPicPr>
          <p:cNvPr id="12" name="Picture 11">
            <a:extLst>
              <a:ext uri="{FF2B5EF4-FFF2-40B4-BE49-F238E27FC236}">
                <a16:creationId xmlns:a16="http://schemas.microsoft.com/office/drawing/2014/main" id="{8143CBC7-7B31-8040-9431-DF7DE624316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68890" y="1825624"/>
            <a:ext cx="2141910" cy="1426386"/>
          </a:xfrm>
          <a:prstGeom prst="rect">
            <a:avLst/>
          </a:prstGeom>
        </p:spPr>
      </p:pic>
    </p:spTree>
    <p:extLst>
      <p:ext uri="{BB962C8B-B14F-4D97-AF65-F5344CB8AC3E}">
        <p14:creationId xmlns:p14="http://schemas.microsoft.com/office/powerpoint/2010/main" val="365625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1655-F96B-A643-AD66-5896E8DD5BEA}"/>
              </a:ext>
            </a:extLst>
          </p:cNvPr>
          <p:cNvSpPr>
            <a:spLocks noGrp="1"/>
          </p:cNvSpPr>
          <p:nvPr>
            <p:ph type="title"/>
          </p:nvPr>
        </p:nvSpPr>
        <p:spPr/>
        <p:txBody>
          <a:bodyPr/>
          <a:lstStyle/>
          <a:p>
            <a:pPr algn="ctr"/>
            <a:r>
              <a:rPr lang="en-US" b="1" dirty="0">
                <a:solidFill>
                  <a:srgbClr val="0070C0"/>
                </a:solidFill>
              </a:rPr>
              <a:t>A Prevailing Solution: Transfer Learning</a:t>
            </a:r>
          </a:p>
        </p:txBody>
      </p:sp>
      <p:sp>
        <p:nvSpPr>
          <p:cNvPr id="4" name="Slide Number Placeholder 3">
            <a:extLst>
              <a:ext uri="{FF2B5EF4-FFF2-40B4-BE49-F238E27FC236}">
                <a16:creationId xmlns:a16="http://schemas.microsoft.com/office/drawing/2014/main" id="{41D81F5A-F895-9445-B0B0-1B1B775550DA}"/>
              </a:ext>
            </a:extLst>
          </p:cNvPr>
          <p:cNvSpPr>
            <a:spLocks noGrp="1"/>
          </p:cNvSpPr>
          <p:nvPr>
            <p:ph type="sldNum" sz="quarter" idx="12"/>
          </p:nvPr>
        </p:nvSpPr>
        <p:spPr/>
        <p:txBody>
          <a:bodyPr/>
          <a:lstStyle/>
          <a:p>
            <a:fld id="{076CC231-E751-8B47-BED0-B4D6C708B202}" type="slidenum">
              <a:rPr lang="en-US" smtClean="0"/>
              <a:t>12</a:t>
            </a:fld>
            <a:endParaRPr lang="en-US"/>
          </a:p>
        </p:txBody>
      </p:sp>
      <p:grpSp>
        <p:nvGrpSpPr>
          <p:cNvPr id="7" name="Group 6">
            <a:extLst>
              <a:ext uri="{FF2B5EF4-FFF2-40B4-BE49-F238E27FC236}">
                <a16:creationId xmlns:a16="http://schemas.microsoft.com/office/drawing/2014/main" id="{E4F14B4C-B319-3644-946E-CFC9199DD38B}"/>
              </a:ext>
            </a:extLst>
          </p:cNvPr>
          <p:cNvGrpSpPr/>
          <p:nvPr/>
        </p:nvGrpSpPr>
        <p:grpSpPr>
          <a:xfrm>
            <a:off x="1129900" y="2091057"/>
            <a:ext cx="1428276" cy="1111310"/>
            <a:chOff x="2795582" y="3976278"/>
            <a:chExt cx="1428276" cy="1111310"/>
          </a:xfrm>
        </p:grpSpPr>
        <p:pic>
          <p:nvPicPr>
            <p:cNvPr id="5" name="Picture 4">
              <a:extLst>
                <a:ext uri="{FF2B5EF4-FFF2-40B4-BE49-F238E27FC236}">
                  <a16:creationId xmlns:a16="http://schemas.microsoft.com/office/drawing/2014/main" id="{5C22FCFF-F5C9-544D-89CA-D9AD07A5E429}"/>
                </a:ext>
              </a:extLst>
            </p:cNvPr>
            <p:cNvPicPr>
              <a:picLocks noChangeAspect="1"/>
            </p:cNvPicPr>
            <p:nvPr/>
          </p:nvPicPr>
          <p:blipFill>
            <a:blip r:embed="rId3"/>
            <a:stretch>
              <a:fillRect/>
            </a:stretch>
          </p:blipFill>
          <p:spPr>
            <a:xfrm>
              <a:off x="3154120" y="3976278"/>
              <a:ext cx="711200" cy="711200"/>
            </a:xfrm>
            <a:prstGeom prst="ellipse">
              <a:avLst/>
            </a:prstGeom>
          </p:spPr>
        </p:pic>
        <p:sp>
          <p:nvSpPr>
            <p:cNvPr id="6" name="TextBox 5">
              <a:extLst>
                <a:ext uri="{FF2B5EF4-FFF2-40B4-BE49-F238E27FC236}">
                  <a16:creationId xmlns:a16="http://schemas.microsoft.com/office/drawing/2014/main" id="{28BE0E53-79F7-D444-B028-975C185D8EBB}"/>
                </a:ext>
              </a:extLst>
            </p:cNvPr>
            <p:cNvSpPr txBox="1"/>
            <p:nvPr/>
          </p:nvSpPr>
          <p:spPr>
            <a:xfrm>
              <a:off x="2795582" y="4687478"/>
              <a:ext cx="1428276" cy="400110"/>
            </a:xfrm>
            <a:prstGeom prst="rect">
              <a:avLst/>
            </a:prstGeom>
            <a:noFill/>
          </p:spPr>
          <p:txBody>
            <a:bodyPr wrap="none" rtlCol="0">
              <a:spAutoFit/>
            </a:bodyPr>
            <a:lstStyle/>
            <a:p>
              <a:r>
                <a:rPr lang="en-US" sz="2000" dirty="0"/>
                <a:t>Company X</a:t>
              </a:r>
            </a:p>
          </p:txBody>
        </p:sp>
      </p:grpSp>
      <p:grpSp>
        <p:nvGrpSpPr>
          <p:cNvPr id="12" name="Group 11">
            <a:extLst>
              <a:ext uri="{FF2B5EF4-FFF2-40B4-BE49-F238E27FC236}">
                <a16:creationId xmlns:a16="http://schemas.microsoft.com/office/drawing/2014/main" id="{C5C15CE5-ACDE-7546-90FD-FC19C0D7A3BF}"/>
              </a:ext>
            </a:extLst>
          </p:cNvPr>
          <p:cNvGrpSpPr/>
          <p:nvPr/>
        </p:nvGrpSpPr>
        <p:grpSpPr>
          <a:xfrm>
            <a:off x="2530572" y="2091057"/>
            <a:ext cx="1561646" cy="1419086"/>
            <a:chOff x="2508260" y="4612974"/>
            <a:chExt cx="1561646" cy="1419086"/>
          </a:xfrm>
        </p:grpSpPr>
        <p:pic>
          <p:nvPicPr>
            <p:cNvPr id="10" name="Picture 9">
              <a:extLst>
                <a:ext uri="{FF2B5EF4-FFF2-40B4-BE49-F238E27FC236}">
                  <a16:creationId xmlns:a16="http://schemas.microsoft.com/office/drawing/2014/main" id="{00D49C0F-A354-EE49-BCFB-F42D769420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33483" y="4612974"/>
              <a:ext cx="711200" cy="711200"/>
            </a:xfrm>
            <a:prstGeom prst="rect">
              <a:avLst/>
            </a:prstGeom>
          </p:spPr>
        </p:pic>
        <p:sp>
          <p:nvSpPr>
            <p:cNvPr id="11" name="TextBox 10">
              <a:extLst>
                <a:ext uri="{FF2B5EF4-FFF2-40B4-BE49-F238E27FC236}">
                  <a16:creationId xmlns:a16="http://schemas.microsoft.com/office/drawing/2014/main" id="{4E717751-969A-034D-9CC3-E654319CEED7}"/>
                </a:ext>
              </a:extLst>
            </p:cNvPr>
            <p:cNvSpPr txBox="1"/>
            <p:nvPr/>
          </p:nvSpPr>
          <p:spPr>
            <a:xfrm>
              <a:off x="2508260" y="5324174"/>
              <a:ext cx="1561646" cy="707886"/>
            </a:xfrm>
            <a:prstGeom prst="rect">
              <a:avLst/>
            </a:prstGeom>
            <a:noFill/>
          </p:spPr>
          <p:txBody>
            <a:bodyPr wrap="none" rtlCol="0">
              <a:spAutoFit/>
            </a:bodyPr>
            <a:lstStyle/>
            <a:p>
              <a:pPr algn="ctr"/>
              <a:r>
                <a:rPr lang="en-US" sz="2000" dirty="0"/>
                <a:t>Limited </a:t>
              </a:r>
            </a:p>
            <a:p>
              <a:pPr algn="ctr"/>
              <a:r>
                <a:rPr lang="en-US" sz="2000" dirty="0"/>
                <a:t>Training Data</a:t>
              </a:r>
            </a:p>
          </p:txBody>
        </p:sp>
      </p:grpSp>
      <p:grpSp>
        <p:nvGrpSpPr>
          <p:cNvPr id="21" name="Group 20">
            <a:extLst>
              <a:ext uri="{FF2B5EF4-FFF2-40B4-BE49-F238E27FC236}">
                <a16:creationId xmlns:a16="http://schemas.microsoft.com/office/drawing/2014/main" id="{FC30B681-2292-1E4B-AE2A-77A2FC9C3765}"/>
              </a:ext>
            </a:extLst>
          </p:cNvPr>
          <p:cNvGrpSpPr/>
          <p:nvPr/>
        </p:nvGrpSpPr>
        <p:grpSpPr>
          <a:xfrm>
            <a:off x="7384922" y="1864579"/>
            <a:ext cx="3290469" cy="1739297"/>
            <a:chOff x="8519650" y="3397161"/>
            <a:chExt cx="3290469" cy="1739297"/>
          </a:xfrm>
        </p:grpSpPr>
        <p:grpSp>
          <p:nvGrpSpPr>
            <p:cNvPr id="18" name="Group 17">
              <a:extLst>
                <a:ext uri="{FF2B5EF4-FFF2-40B4-BE49-F238E27FC236}">
                  <a16:creationId xmlns:a16="http://schemas.microsoft.com/office/drawing/2014/main" id="{43CA7239-52B7-E64F-9EEB-A716F76AB674}"/>
                </a:ext>
              </a:extLst>
            </p:cNvPr>
            <p:cNvGrpSpPr/>
            <p:nvPr/>
          </p:nvGrpSpPr>
          <p:grpSpPr>
            <a:xfrm>
              <a:off x="8519650" y="3397161"/>
              <a:ext cx="2371868" cy="1739297"/>
              <a:chOff x="6367832" y="3944450"/>
              <a:chExt cx="2371868" cy="1739297"/>
            </a:xfrm>
          </p:grpSpPr>
          <p:pic>
            <p:nvPicPr>
              <p:cNvPr id="16" name="Picture 15">
                <a:extLst>
                  <a:ext uri="{FF2B5EF4-FFF2-40B4-BE49-F238E27FC236}">
                    <a16:creationId xmlns:a16="http://schemas.microsoft.com/office/drawing/2014/main" id="{5FAE6BE4-0A8F-FC4F-9AC4-682BDDCEFF6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44980" y="3944450"/>
                <a:ext cx="1558507" cy="1335863"/>
              </a:xfrm>
              <a:prstGeom prst="rect">
                <a:avLst/>
              </a:prstGeom>
            </p:spPr>
          </p:pic>
          <p:sp>
            <p:nvSpPr>
              <p:cNvPr id="17" name="TextBox 16">
                <a:extLst>
                  <a:ext uri="{FF2B5EF4-FFF2-40B4-BE49-F238E27FC236}">
                    <a16:creationId xmlns:a16="http://schemas.microsoft.com/office/drawing/2014/main" id="{E7E8C614-C174-CC43-B070-A8F9CD6A2B2E}"/>
                  </a:ext>
                </a:extLst>
              </p:cNvPr>
              <p:cNvSpPr txBox="1"/>
              <p:nvPr/>
            </p:nvSpPr>
            <p:spPr>
              <a:xfrm>
                <a:off x="6367832" y="5283637"/>
                <a:ext cx="2371868" cy="400110"/>
              </a:xfrm>
              <a:prstGeom prst="rect">
                <a:avLst/>
              </a:prstGeom>
              <a:noFill/>
            </p:spPr>
            <p:txBody>
              <a:bodyPr wrap="none" rtlCol="0">
                <a:spAutoFit/>
              </a:bodyPr>
              <a:lstStyle/>
              <a:p>
                <a:r>
                  <a:rPr lang="en-US" sz="2000" dirty="0"/>
                  <a:t>Highly-trained Model</a:t>
                </a:r>
              </a:p>
            </p:txBody>
          </p:sp>
        </p:grpSp>
        <p:pic>
          <p:nvPicPr>
            <p:cNvPr id="20" name="Picture 19">
              <a:extLst>
                <a:ext uri="{FF2B5EF4-FFF2-40B4-BE49-F238E27FC236}">
                  <a16:creationId xmlns:a16="http://schemas.microsoft.com/office/drawing/2014/main" id="{7CACC0CD-8765-3443-B344-4096FAB017D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509643" y="3898758"/>
              <a:ext cx="1300476" cy="439560"/>
            </a:xfrm>
            <a:prstGeom prst="rect">
              <a:avLst/>
            </a:prstGeom>
          </p:spPr>
        </p:pic>
      </p:grpSp>
      <p:sp>
        <p:nvSpPr>
          <p:cNvPr id="22" name="TextBox 21">
            <a:extLst>
              <a:ext uri="{FF2B5EF4-FFF2-40B4-BE49-F238E27FC236}">
                <a16:creationId xmlns:a16="http://schemas.microsoft.com/office/drawing/2014/main" id="{4029BB93-1ACA-0E43-9158-A8C8333EC839}"/>
              </a:ext>
            </a:extLst>
          </p:cNvPr>
          <p:cNvSpPr txBox="1"/>
          <p:nvPr/>
        </p:nvSpPr>
        <p:spPr>
          <a:xfrm>
            <a:off x="3958848" y="2108655"/>
            <a:ext cx="514885" cy="769441"/>
          </a:xfrm>
          <a:prstGeom prst="rect">
            <a:avLst/>
          </a:prstGeom>
          <a:noFill/>
        </p:spPr>
        <p:txBody>
          <a:bodyPr wrap="none" rtlCol="0">
            <a:spAutoFit/>
          </a:bodyPr>
          <a:lstStyle/>
          <a:p>
            <a:r>
              <a:rPr lang="en-US" sz="4400" dirty="0"/>
              <a:t>+</a:t>
            </a:r>
          </a:p>
        </p:txBody>
      </p:sp>
      <p:grpSp>
        <p:nvGrpSpPr>
          <p:cNvPr id="27" name="Group 26">
            <a:extLst>
              <a:ext uri="{FF2B5EF4-FFF2-40B4-BE49-F238E27FC236}">
                <a16:creationId xmlns:a16="http://schemas.microsoft.com/office/drawing/2014/main" id="{1E2DB75D-D795-DD48-BF9A-C396E535A601}"/>
              </a:ext>
            </a:extLst>
          </p:cNvPr>
          <p:cNvGrpSpPr/>
          <p:nvPr/>
        </p:nvGrpSpPr>
        <p:grpSpPr>
          <a:xfrm>
            <a:off x="3142919" y="4137778"/>
            <a:ext cx="2146742" cy="1467328"/>
            <a:chOff x="8609463" y="3926492"/>
            <a:chExt cx="2146742" cy="1467328"/>
          </a:xfrm>
        </p:grpSpPr>
        <p:pic>
          <p:nvPicPr>
            <p:cNvPr id="25" name="Picture 24">
              <a:extLst>
                <a:ext uri="{FF2B5EF4-FFF2-40B4-BE49-F238E27FC236}">
                  <a16:creationId xmlns:a16="http://schemas.microsoft.com/office/drawing/2014/main" id="{5EA7AF99-CE45-4F49-91CB-230B7B5358A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688" y="3926492"/>
              <a:ext cx="1190292" cy="1074730"/>
            </a:xfrm>
            <a:prstGeom prst="rect">
              <a:avLst/>
            </a:prstGeom>
          </p:spPr>
        </p:pic>
        <p:sp>
          <p:nvSpPr>
            <p:cNvPr id="26" name="TextBox 25">
              <a:extLst>
                <a:ext uri="{FF2B5EF4-FFF2-40B4-BE49-F238E27FC236}">
                  <a16:creationId xmlns:a16="http://schemas.microsoft.com/office/drawing/2014/main" id="{25D97EBD-466B-9141-814F-461F28F0EED5}"/>
                </a:ext>
              </a:extLst>
            </p:cNvPr>
            <p:cNvSpPr txBox="1"/>
            <p:nvPr/>
          </p:nvSpPr>
          <p:spPr>
            <a:xfrm>
              <a:off x="8609463" y="4993710"/>
              <a:ext cx="2146742" cy="400110"/>
            </a:xfrm>
            <a:prstGeom prst="rect">
              <a:avLst/>
            </a:prstGeom>
            <a:noFill/>
          </p:spPr>
          <p:txBody>
            <a:bodyPr wrap="none" rtlCol="0">
              <a:spAutoFit/>
            </a:bodyPr>
            <a:lstStyle/>
            <a:p>
              <a:pPr algn="ctr"/>
              <a:r>
                <a:rPr lang="en-US" sz="2000" dirty="0"/>
                <a:t>High-quality Model</a:t>
              </a:r>
            </a:p>
          </p:txBody>
        </p:sp>
      </p:grpSp>
      <p:pic>
        <p:nvPicPr>
          <p:cNvPr id="33" name="Picture 32">
            <a:extLst>
              <a:ext uri="{FF2B5EF4-FFF2-40B4-BE49-F238E27FC236}">
                <a16:creationId xmlns:a16="http://schemas.microsoft.com/office/drawing/2014/main" id="{ABF3C2C6-5767-CB4D-B39F-50F94E82AA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62069" y="1864578"/>
            <a:ext cx="1558507" cy="1335863"/>
          </a:xfrm>
          <a:prstGeom prst="rect">
            <a:avLst/>
          </a:prstGeom>
        </p:spPr>
      </p:pic>
      <p:cxnSp>
        <p:nvCxnSpPr>
          <p:cNvPr id="14" name="Straight Arrow Connector 13">
            <a:extLst>
              <a:ext uri="{FF2B5EF4-FFF2-40B4-BE49-F238E27FC236}">
                <a16:creationId xmlns:a16="http://schemas.microsoft.com/office/drawing/2014/main" id="{AE12E368-B721-CF40-B55F-F4C02C3A3505}"/>
              </a:ext>
            </a:extLst>
          </p:cNvPr>
          <p:cNvCxnSpPr>
            <a:cxnSpLocks/>
          </p:cNvCxnSpPr>
          <p:nvPr/>
        </p:nvCxnSpPr>
        <p:spPr>
          <a:xfrm>
            <a:off x="4216290" y="2943434"/>
            <a:ext cx="0" cy="111682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477885C9-6A43-DE43-8F76-6BBD81B86485}"/>
              </a:ext>
            </a:extLst>
          </p:cNvPr>
          <p:cNvGrpSpPr/>
          <p:nvPr/>
        </p:nvGrpSpPr>
        <p:grpSpPr>
          <a:xfrm>
            <a:off x="6582805" y="4849396"/>
            <a:ext cx="1199367" cy="1111310"/>
            <a:chOff x="2910037" y="3976278"/>
            <a:chExt cx="1199367" cy="1111310"/>
          </a:xfrm>
        </p:grpSpPr>
        <p:pic>
          <p:nvPicPr>
            <p:cNvPr id="41" name="Picture 40">
              <a:extLst>
                <a:ext uri="{FF2B5EF4-FFF2-40B4-BE49-F238E27FC236}">
                  <a16:creationId xmlns:a16="http://schemas.microsoft.com/office/drawing/2014/main" id="{69C1775E-1736-8C43-9D5C-CFD7BDAAF9CF}"/>
                </a:ext>
              </a:extLst>
            </p:cNvPr>
            <p:cNvPicPr>
              <a:picLocks noChangeAspect="1"/>
            </p:cNvPicPr>
            <p:nvPr/>
          </p:nvPicPr>
          <p:blipFill>
            <a:blip r:embed="rId3"/>
            <a:stretch>
              <a:fillRect/>
            </a:stretch>
          </p:blipFill>
          <p:spPr>
            <a:xfrm>
              <a:off x="3154120" y="3976278"/>
              <a:ext cx="711200" cy="711200"/>
            </a:xfrm>
            <a:prstGeom prst="ellipse">
              <a:avLst/>
            </a:prstGeom>
          </p:spPr>
        </p:pic>
        <p:sp>
          <p:nvSpPr>
            <p:cNvPr id="42" name="TextBox 41">
              <a:extLst>
                <a:ext uri="{FF2B5EF4-FFF2-40B4-BE49-F238E27FC236}">
                  <a16:creationId xmlns:a16="http://schemas.microsoft.com/office/drawing/2014/main" id="{7D6091E2-641A-F74B-81EE-55C2C3CC79A8}"/>
                </a:ext>
              </a:extLst>
            </p:cNvPr>
            <p:cNvSpPr txBox="1"/>
            <p:nvPr/>
          </p:nvSpPr>
          <p:spPr>
            <a:xfrm>
              <a:off x="2910037" y="4687478"/>
              <a:ext cx="1199367" cy="400110"/>
            </a:xfrm>
            <a:prstGeom prst="rect">
              <a:avLst/>
            </a:prstGeom>
            <a:noFill/>
          </p:spPr>
          <p:txBody>
            <a:bodyPr wrap="none" rtlCol="0">
              <a:spAutoFit/>
            </a:bodyPr>
            <a:lstStyle/>
            <a:p>
              <a:pPr algn="ctr"/>
              <a:r>
                <a:rPr lang="en-US" sz="2000" dirty="0"/>
                <a:t>Student A</a:t>
              </a:r>
            </a:p>
          </p:txBody>
        </p:sp>
      </p:grpSp>
      <p:grpSp>
        <p:nvGrpSpPr>
          <p:cNvPr id="43" name="Group 42">
            <a:extLst>
              <a:ext uri="{FF2B5EF4-FFF2-40B4-BE49-F238E27FC236}">
                <a16:creationId xmlns:a16="http://schemas.microsoft.com/office/drawing/2014/main" id="{3AF94F55-7303-A046-AD41-0A19935304F7}"/>
              </a:ext>
            </a:extLst>
          </p:cNvPr>
          <p:cNvGrpSpPr/>
          <p:nvPr/>
        </p:nvGrpSpPr>
        <p:grpSpPr>
          <a:xfrm>
            <a:off x="8011719" y="4867546"/>
            <a:ext cx="1197765" cy="1111310"/>
            <a:chOff x="2910839" y="3976278"/>
            <a:chExt cx="1197765" cy="1111310"/>
          </a:xfrm>
        </p:grpSpPr>
        <p:pic>
          <p:nvPicPr>
            <p:cNvPr id="44" name="Picture 43">
              <a:extLst>
                <a:ext uri="{FF2B5EF4-FFF2-40B4-BE49-F238E27FC236}">
                  <a16:creationId xmlns:a16="http://schemas.microsoft.com/office/drawing/2014/main" id="{826C011F-BA03-C145-86AA-58CF250CB38B}"/>
                </a:ext>
              </a:extLst>
            </p:cNvPr>
            <p:cNvPicPr>
              <a:picLocks noChangeAspect="1"/>
            </p:cNvPicPr>
            <p:nvPr/>
          </p:nvPicPr>
          <p:blipFill>
            <a:blip r:embed="rId3"/>
            <a:stretch>
              <a:fillRect/>
            </a:stretch>
          </p:blipFill>
          <p:spPr>
            <a:xfrm>
              <a:off x="3154120" y="3976278"/>
              <a:ext cx="711200" cy="711200"/>
            </a:xfrm>
            <a:prstGeom prst="ellipse">
              <a:avLst/>
            </a:prstGeom>
          </p:spPr>
        </p:pic>
        <p:sp>
          <p:nvSpPr>
            <p:cNvPr id="45" name="TextBox 44">
              <a:extLst>
                <a:ext uri="{FF2B5EF4-FFF2-40B4-BE49-F238E27FC236}">
                  <a16:creationId xmlns:a16="http://schemas.microsoft.com/office/drawing/2014/main" id="{CD8CDDE7-7269-5842-9B80-217D33DF28BC}"/>
                </a:ext>
              </a:extLst>
            </p:cNvPr>
            <p:cNvSpPr txBox="1"/>
            <p:nvPr/>
          </p:nvSpPr>
          <p:spPr>
            <a:xfrm>
              <a:off x="2910839" y="4687478"/>
              <a:ext cx="1197765" cy="400110"/>
            </a:xfrm>
            <a:prstGeom prst="rect">
              <a:avLst/>
            </a:prstGeom>
            <a:noFill/>
          </p:spPr>
          <p:txBody>
            <a:bodyPr wrap="none" rtlCol="0">
              <a:spAutoFit/>
            </a:bodyPr>
            <a:lstStyle/>
            <a:p>
              <a:pPr algn="ctr"/>
              <a:r>
                <a:rPr lang="en-US" sz="2000" dirty="0"/>
                <a:t>Student B</a:t>
              </a:r>
            </a:p>
          </p:txBody>
        </p:sp>
      </p:grpSp>
      <p:grpSp>
        <p:nvGrpSpPr>
          <p:cNvPr id="46" name="Group 45">
            <a:extLst>
              <a:ext uri="{FF2B5EF4-FFF2-40B4-BE49-F238E27FC236}">
                <a16:creationId xmlns:a16="http://schemas.microsoft.com/office/drawing/2014/main" id="{64A30945-5947-BE4F-A39B-9976D341ED8C}"/>
              </a:ext>
            </a:extLst>
          </p:cNvPr>
          <p:cNvGrpSpPr/>
          <p:nvPr/>
        </p:nvGrpSpPr>
        <p:grpSpPr>
          <a:xfrm>
            <a:off x="9424334" y="4849396"/>
            <a:ext cx="1234633" cy="1111310"/>
            <a:chOff x="2892404" y="3976278"/>
            <a:chExt cx="1234633" cy="1111310"/>
          </a:xfrm>
        </p:grpSpPr>
        <p:pic>
          <p:nvPicPr>
            <p:cNvPr id="47" name="Picture 46">
              <a:extLst>
                <a:ext uri="{FF2B5EF4-FFF2-40B4-BE49-F238E27FC236}">
                  <a16:creationId xmlns:a16="http://schemas.microsoft.com/office/drawing/2014/main" id="{10FB6359-29F7-FB46-B3F7-CD1C4AF2A996}"/>
                </a:ext>
              </a:extLst>
            </p:cNvPr>
            <p:cNvPicPr>
              <a:picLocks noChangeAspect="1"/>
            </p:cNvPicPr>
            <p:nvPr/>
          </p:nvPicPr>
          <p:blipFill>
            <a:blip r:embed="rId3"/>
            <a:stretch>
              <a:fillRect/>
            </a:stretch>
          </p:blipFill>
          <p:spPr>
            <a:xfrm>
              <a:off x="3154120" y="3976278"/>
              <a:ext cx="711200" cy="711200"/>
            </a:xfrm>
            <a:prstGeom prst="ellipse">
              <a:avLst/>
            </a:prstGeom>
          </p:spPr>
        </p:pic>
        <p:sp>
          <p:nvSpPr>
            <p:cNvPr id="48" name="TextBox 47">
              <a:extLst>
                <a:ext uri="{FF2B5EF4-FFF2-40B4-BE49-F238E27FC236}">
                  <a16:creationId xmlns:a16="http://schemas.microsoft.com/office/drawing/2014/main" id="{1921ED78-D193-AB44-A914-9D46E8C5F7CF}"/>
                </a:ext>
              </a:extLst>
            </p:cNvPr>
            <p:cNvSpPr txBox="1"/>
            <p:nvPr/>
          </p:nvSpPr>
          <p:spPr>
            <a:xfrm>
              <a:off x="2892404" y="4687478"/>
              <a:ext cx="1234633" cy="400110"/>
            </a:xfrm>
            <a:prstGeom prst="rect">
              <a:avLst/>
            </a:prstGeom>
            <a:noFill/>
          </p:spPr>
          <p:txBody>
            <a:bodyPr wrap="none" rtlCol="0">
              <a:spAutoFit/>
            </a:bodyPr>
            <a:lstStyle/>
            <a:p>
              <a:pPr algn="ctr"/>
              <a:r>
                <a:rPr lang="en-US" sz="2000" dirty="0"/>
                <a:t>Student C</a:t>
              </a:r>
            </a:p>
          </p:txBody>
        </p:sp>
      </p:grpSp>
      <p:cxnSp>
        <p:nvCxnSpPr>
          <p:cNvPr id="49" name="Straight Arrow Connector 48">
            <a:extLst>
              <a:ext uri="{FF2B5EF4-FFF2-40B4-BE49-F238E27FC236}">
                <a16:creationId xmlns:a16="http://schemas.microsoft.com/office/drawing/2014/main" id="{C94019DF-3DD8-3C43-B0C5-E915CDA1F44B}"/>
              </a:ext>
            </a:extLst>
          </p:cNvPr>
          <p:cNvCxnSpPr>
            <a:cxnSpLocks/>
            <a:stCxn id="17" idx="2"/>
            <a:endCxn id="41" idx="7"/>
          </p:cNvCxnSpPr>
          <p:nvPr/>
        </p:nvCxnSpPr>
        <p:spPr>
          <a:xfrm flipH="1">
            <a:off x="7433935" y="3603876"/>
            <a:ext cx="1136921" cy="1349673"/>
          </a:xfrm>
          <a:prstGeom prst="straightConnector1">
            <a:avLst/>
          </a:prstGeom>
          <a:ln w="2540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130D07A-B91C-1E45-B3E3-F50E1875FD21}"/>
              </a:ext>
            </a:extLst>
          </p:cNvPr>
          <p:cNvCxnSpPr>
            <a:cxnSpLocks/>
            <a:stCxn id="17" idx="2"/>
            <a:endCxn id="44" idx="0"/>
          </p:cNvCxnSpPr>
          <p:nvPr/>
        </p:nvCxnSpPr>
        <p:spPr>
          <a:xfrm>
            <a:off x="8570856" y="3603876"/>
            <a:ext cx="39744" cy="1263670"/>
          </a:xfrm>
          <a:prstGeom prst="straightConnector1">
            <a:avLst/>
          </a:prstGeom>
          <a:ln w="2540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87F25D8-2388-DE41-AC0D-DDA82E9BEDC2}"/>
              </a:ext>
            </a:extLst>
          </p:cNvPr>
          <p:cNvCxnSpPr>
            <a:cxnSpLocks/>
            <a:stCxn id="17" idx="2"/>
            <a:endCxn id="47" idx="1"/>
          </p:cNvCxnSpPr>
          <p:nvPr/>
        </p:nvCxnSpPr>
        <p:spPr>
          <a:xfrm>
            <a:off x="8570856" y="3603876"/>
            <a:ext cx="1219347" cy="1349673"/>
          </a:xfrm>
          <a:prstGeom prst="straightConnector1">
            <a:avLst/>
          </a:prstGeom>
          <a:ln w="2540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42CFB659-1935-F24D-9E3A-1721D7548E9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11486" y="4319527"/>
            <a:ext cx="779387" cy="703719"/>
          </a:xfrm>
          <a:prstGeom prst="rect">
            <a:avLst/>
          </a:prstGeom>
        </p:spPr>
      </p:pic>
      <p:pic>
        <p:nvPicPr>
          <p:cNvPr id="59" name="Picture 58">
            <a:extLst>
              <a:ext uri="{FF2B5EF4-FFF2-40B4-BE49-F238E27FC236}">
                <a16:creationId xmlns:a16="http://schemas.microsoft.com/office/drawing/2014/main" id="{018BACBB-7638-0C4A-9269-0B3AB369CA8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16870" y="4319525"/>
            <a:ext cx="779387" cy="703719"/>
          </a:xfrm>
          <a:prstGeom prst="rect">
            <a:avLst/>
          </a:prstGeom>
        </p:spPr>
      </p:pic>
      <p:pic>
        <p:nvPicPr>
          <p:cNvPr id="60" name="Picture 59">
            <a:extLst>
              <a:ext uri="{FF2B5EF4-FFF2-40B4-BE49-F238E27FC236}">
                <a16:creationId xmlns:a16="http://schemas.microsoft.com/office/drawing/2014/main" id="{EBF10678-ECED-E440-A2BE-B5D0FE3BE2C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936301" y="4319525"/>
            <a:ext cx="779387" cy="703719"/>
          </a:xfrm>
          <a:prstGeom prst="rect">
            <a:avLst/>
          </a:prstGeom>
        </p:spPr>
      </p:pic>
      <p:sp>
        <p:nvSpPr>
          <p:cNvPr id="61" name="Rectangle 60">
            <a:extLst>
              <a:ext uri="{FF2B5EF4-FFF2-40B4-BE49-F238E27FC236}">
                <a16:creationId xmlns:a16="http://schemas.microsoft.com/office/drawing/2014/main" id="{9A7E6ECB-F0E9-7F4D-AA43-C68B7798DA15}"/>
              </a:ext>
            </a:extLst>
          </p:cNvPr>
          <p:cNvSpPr/>
          <p:nvPr/>
        </p:nvSpPr>
        <p:spPr>
          <a:xfrm>
            <a:off x="1798214" y="5243965"/>
            <a:ext cx="8590021" cy="102530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Recommended by </a:t>
            </a:r>
            <a:r>
              <a:rPr lang="en-US" sz="2400" i="1" dirty="0"/>
              <a:t>Google</a:t>
            </a:r>
            <a:r>
              <a:rPr lang="en-US" sz="2400" dirty="0"/>
              <a:t>, </a:t>
            </a:r>
            <a:r>
              <a:rPr lang="en-US" sz="2400" i="1" dirty="0"/>
              <a:t>Microsoft</a:t>
            </a:r>
            <a:r>
              <a:rPr lang="en-US" sz="2400" dirty="0"/>
              <a:t>, and </a:t>
            </a:r>
            <a:r>
              <a:rPr lang="en-US" sz="2400" i="1" dirty="0"/>
              <a:t>Facebook </a:t>
            </a:r>
            <a:r>
              <a:rPr lang="en-US" sz="2400" dirty="0"/>
              <a:t>DL frameworks</a:t>
            </a:r>
          </a:p>
        </p:txBody>
      </p:sp>
      <p:sp>
        <p:nvSpPr>
          <p:cNvPr id="62" name="Rounded Rectangle 61">
            <a:extLst>
              <a:ext uri="{FF2B5EF4-FFF2-40B4-BE49-F238E27FC236}">
                <a16:creationId xmlns:a16="http://schemas.microsoft.com/office/drawing/2014/main" id="{91C76561-4849-B547-B2FA-D0A68BD05FA9}"/>
              </a:ext>
            </a:extLst>
          </p:cNvPr>
          <p:cNvSpPr/>
          <p:nvPr/>
        </p:nvSpPr>
        <p:spPr>
          <a:xfrm>
            <a:off x="4831586" y="3023694"/>
            <a:ext cx="1094610" cy="41319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Teacher</a:t>
            </a:r>
          </a:p>
        </p:txBody>
      </p:sp>
      <p:sp>
        <p:nvSpPr>
          <p:cNvPr id="64" name="Rounded Rectangle 63">
            <a:extLst>
              <a:ext uri="{FF2B5EF4-FFF2-40B4-BE49-F238E27FC236}">
                <a16:creationId xmlns:a16="http://schemas.microsoft.com/office/drawing/2014/main" id="{CC0175ED-EB0E-6740-8431-F5C4C57E8AAC}"/>
              </a:ext>
            </a:extLst>
          </p:cNvPr>
          <p:cNvSpPr/>
          <p:nvPr/>
        </p:nvSpPr>
        <p:spPr>
          <a:xfrm>
            <a:off x="4831586" y="4064408"/>
            <a:ext cx="1094610" cy="413197"/>
          </a:xfrm>
          <a:prstGeom prst="roundRect">
            <a:avLst/>
          </a:prstGeom>
          <a:solidFill>
            <a:srgbClr val="4B6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Student</a:t>
            </a:r>
          </a:p>
        </p:txBody>
      </p:sp>
      <p:sp>
        <p:nvSpPr>
          <p:cNvPr id="39" name="Rectangular Callout 38">
            <a:extLst>
              <a:ext uri="{FF2B5EF4-FFF2-40B4-BE49-F238E27FC236}">
                <a16:creationId xmlns:a16="http://schemas.microsoft.com/office/drawing/2014/main" id="{71FBCD91-6068-5747-A726-62D754411166}"/>
              </a:ext>
            </a:extLst>
          </p:cNvPr>
          <p:cNvSpPr/>
          <p:nvPr/>
        </p:nvSpPr>
        <p:spPr>
          <a:xfrm>
            <a:off x="837974" y="3810095"/>
            <a:ext cx="2533978" cy="798411"/>
          </a:xfrm>
          <a:prstGeom prst="wedgeRectCallout">
            <a:avLst>
              <a:gd name="adj1" fmla="val 78708"/>
              <a:gd name="adj2" fmla="val -78502"/>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Transfer and re-use pre-trained model</a:t>
            </a:r>
          </a:p>
        </p:txBody>
      </p:sp>
    </p:spTree>
    <p:extLst>
      <p:ext uri="{BB962C8B-B14F-4D97-AF65-F5344CB8AC3E}">
        <p14:creationId xmlns:p14="http://schemas.microsoft.com/office/powerpoint/2010/main" val="19205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0" presetClass="path" presetSubtype="0" fill="hold" nodeType="withEffect">
                                  <p:stCondLst>
                                    <p:cond delay="0"/>
                                  </p:stCondLst>
                                  <p:childTnLst>
                                    <p:animMotion origin="layout" path="M 2.29167E-6 0.00047 L -0.27669 -0.00555 " pathEditMode="relative" rAng="0" ptsTypes="AA">
                                      <p:cBhvr>
                                        <p:cTn id="12" dur="1000" fill="hold"/>
                                        <p:tgtEl>
                                          <p:spTgt spid="33"/>
                                        </p:tgtEl>
                                        <p:attrNameLst>
                                          <p:attrName>ppt_x</p:attrName>
                                          <p:attrName>ppt_y</p:attrName>
                                        </p:attrNameLst>
                                      </p:cBhvr>
                                      <p:rCtr x="-13841" y="-301"/>
                                    </p:animMotion>
                                  </p:childTnLst>
                                </p:cTn>
                              </p:par>
                              <p:par>
                                <p:cTn id="13" presetID="6" presetClass="emph" presetSubtype="0" fill="hold" nodeType="withEffect">
                                  <p:stCondLst>
                                    <p:cond delay="0"/>
                                  </p:stCondLst>
                                  <p:childTnLst>
                                    <p:animScale>
                                      <p:cBhvr>
                                        <p:cTn id="14" dur="1000" fill="hold"/>
                                        <p:tgtEl>
                                          <p:spTgt spid="33"/>
                                        </p:tgtEl>
                                      </p:cBhvr>
                                      <p:by x="75000" y="75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1" grpId="0" animBg="1"/>
      <p:bldP spid="62" grpId="0" animBg="1"/>
      <p:bldP spid="64"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7215-D8D2-534B-BFD9-D9378DCC86DE}"/>
              </a:ext>
            </a:extLst>
          </p:cNvPr>
          <p:cNvSpPr>
            <a:spLocks noGrp="1"/>
          </p:cNvSpPr>
          <p:nvPr>
            <p:ph type="title"/>
          </p:nvPr>
        </p:nvSpPr>
        <p:spPr/>
        <p:txBody>
          <a:bodyPr/>
          <a:lstStyle/>
          <a:p>
            <a:pPr algn="ctr"/>
            <a:r>
              <a:rPr lang="en-US" b="1" dirty="0">
                <a:solidFill>
                  <a:srgbClr val="0070C0"/>
                </a:solidFill>
              </a:rPr>
              <a:t>Deep Learning 101</a:t>
            </a:r>
          </a:p>
        </p:txBody>
      </p:sp>
      <p:pic>
        <p:nvPicPr>
          <p:cNvPr id="6" name="Content Placeholder 5">
            <a:extLst>
              <a:ext uri="{FF2B5EF4-FFF2-40B4-BE49-F238E27FC236}">
                <a16:creationId xmlns:a16="http://schemas.microsoft.com/office/drawing/2014/main" id="{6B6D8FC0-D060-BE47-AB5A-1E56B803ABD7}"/>
              </a:ext>
            </a:extLst>
          </p:cNvPr>
          <p:cNvPicPr>
            <a:picLocks noGrp="1" noChangeAspect="1"/>
          </p:cNvPicPr>
          <p:nvPr>
            <p:ph idx="1"/>
          </p:nvPr>
        </p:nvPicPr>
        <p:blipFill>
          <a:blip r:embed="rId3"/>
          <a:stretch>
            <a:fillRect/>
          </a:stretch>
        </p:blipFill>
        <p:spPr>
          <a:xfrm>
            <a:off x="2106507" y="1690688"/>
            <a:ext cx="7979269" cy="4488339"/>
          </a:xfrm>
          <a:prstGeom prst="rect">
            <a:avLst/>
          </a:prstGeom>
        </p:spPr>
      </p:pic>
      <p:sp>
        <p:nvSpPr>
          <p:cNvPr id="4" name="Slide Number Placeholder 3">
            <a:extLst>
              <a:ext uri="{FF2B5EF4-FFF2-40B4-BE49-F238E27FC236}">
                <a16:creationId xmlns:a16="http://schemas.microsoft.com/office/drawing/2014/main" id="{4E81789A-AA3C-E04D-82A1-D54E17894CE2}"/>
              </a:ext>
            </a:extLst>
          </p:cNvPr>
          <p:cNvSpPr>
            <a:spLocks noGrp="1"/>
          </p:cNvSpPr>
          <p:nvPr>
            <p:ph type="sldNum" sz="quarter" idx="12"/>
          </p:nvPr>
        </p:nvSpPr>
        <p:spPr/>
        <p:txBody>
          <a:bodyPr/>
          <a:lstStyle/>
          <a:p>
            <a:fld id="{076CC231-E751-8B47-BED0-B4D6C708B202}" type="slidenum">
              <a:rPr lang="en-US" smtClean="0"/>
              <a:t>13</a:t>
            </a:fld>
            <a:endParaRPr lang="en-US" dirty="0"/>
          </a:p>
        </p:txBody>
      </p:sp>
      <p:sp>
        <p:nvSpPr>
          <p:cNvPr id="9" name="TextBox 8">
            <a:extLst>
              <a:ext uri="{FF2B5EF4-FFF2-40B4-BE49-F238E27FC236}">
                <a16:creationId xmlns:a16="http://schemas.microsoft.com/office/drawing/2014/main" id="{39D3DCAF-DCD4-0341-BAF4-F1E6FE0439EF}"/>
              </a:ext>
            </a:extLst>
          </p:cNvPr>
          <p:cNvSpPr txBox="1"/>
          <p:nvPr/>
        </p:nvSpPr>
        <p:spPr>
          <a:xfrm>
            <a:off x="838200" y="6385023"/>
            <a:ext cx="1624932" cy="307777"/>
          </a:xfrm>
          <a:prstGeom prst="rect">
            <a:avLst/>
          </a:prstGeom>
          <a:noFill/>
        </p:spPr>
        <p:txBody>
          <a:bodyPr wrap="none" rtlCol="0">
            <a:spAutoFit/>
          </a:bodyPr>
          <a:lstStyle/>
          <a:p>
            <a:r>
              <a:rPr lang="en-US" sz="1400" dirty="0"/>
              <a:t>Photo credit: </a:t>
            </a:r>
            <a:r>
              <a:rPr lang="en-US" sz="1400" i="1" dirty="0">
                <a:solidFill>
                  <a:schemeClr val="accent2"/>
                </a:solidFill>
              </a:rPr>
              <a:t>Google</a:t>
            </a:r>
          </a:p>
        </p:txBody>
      </p:sp>
    </p:spTree>
    <p:extLst>
      <p:ext uri="{BB962C8B-B14F-4D97-AF65-F5344CB8AC3E}">
        <p14:creationId xmlns:p14="http://schemas.microsoft.com/office/powerpoint/2010/main" val="3530098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3EFFA-4980-174E-9E03-AC1A371C40AE}"/>
              </a:ext>
            </a:extLst>
          </p:cNvPr>
          <p:cNvSpPr>
            <a:spLocks noGrp="1"/>
          </p:cNvSpPr>
          <p:nvPr>
            <p:ph type="title"/>
          </p:nvPr>
        </p:nvSpPr>
        <p:spPr/>
        <p:txBody>
          <a:bodyPr/>
          <a:lstStyle/>
          <a:p>
            <a:pPr algn="ctr"/>
            <a:r>
              <a:rPr lang="en-US" b="1" dirty="0">
                <a:solidFill>
                  <a:srgbClr val="0070C0"/>
                </a:solidFill>
              </a:rPr>
              <a:t>Transfer Learning: Details</a:t>
            </a:r>
          </a:p>
        </p:txBody>
      </p:sp>
      <p:sp>
        <p:nvSpPr>
          <p:cNvPr id="3" name="Content Placeholder 2">
            <a:extLst>
              <a:ext uri="{FF2B5EF4-FFF2-40B4-BE49-F238E27FC236}">
                <a16:creationId xmlns:a16="http://schemas.microsoft.com/office/drawing/2014/main" id="{FC01D04D-D4ED-EE4D-9F31-83B06D0EF545}"/>
              </a:ext>
            </a:extLst>
          </p:cNvPr>
          <p:cNvSpPr>
            <a:spLocks noGrp="1"/>
          </p:cNvSpPr>
          <p:nvPr>
            <p:ph idx="1"/>
          </p:nvPr>
        </p:nvSpPr>
        <p:spPr/>
        <p:txBody>
          <a:bodyPr/>
          <a:lstStyle/>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04E7F51-F78F-034E-9217-04E7D1113911}"/>
              </a:ext>
            </a:extLst>
          </p:cNvPr>
          <p:cNvSpPr>
            <a:spLocks noGrp="1"/>
          </p:cNvSpPr>
          <p:nvPr>
            <p:ph type="sldNum" sz="quarter" idx="12"/>
          </p:nvPr>
        </p:nvSpPr>
        <p:spPr>
          <a:xfrm>
            <a:off x="8610600" y="6356350"/>
            <a:ext cx="2743200" cy="365125"/>
          </a:xfrm>
        </p:spPr>
        <p:txBody>
          <a:bodyPr/>
          <a:lstStyle/>
          <a:p>
            <a:fld id="{076CC231-E751-8B47-BED0-B4D6C708B202}" type="slidenum">
              <a:rPr lang="en-US" smtClean="0"/>
              <a:t>14</a:t>
            </a:fld>
            <a:endParaRPr lang="en-US"/>
          </a:p>
        </p:txBody>
      </p:sp>
      <p:grpSp>
        <p:nvGrpSpPr>
          <p:cNvPr id="12" name="Group 11">
            <a:extLst>
              <a:ext uri="{FF2B5EF4-FFF2-40B4-BE49-F238E27FC236}">
                <a16:creationId xmlns:a16="http://schemas.microsoft.com/office/drawing/2014/main" id="{6CAEEA13-A735-3A4E-9D6D-23C5127CAD73}"/>
              </a:ext>
            </a:extLst>
          </p:cNvPr>
          <p:cNvGrpSpPr/>
          <p:nvPr/>
        </p:nvGrpSpPr>
        <p:grpSpPr>
          <a:xfrm>
            <a:off x="2774199" y="2005589"/>
            <a:ext cx="1231472" cy="1082573"/>
            <a:chOff x="-849708" y="1743876"/>
            <a:chExt cx="1231472" cy="1082573"/>
          </a:xfrm>
        </p:grpSpPr>
        <p:sp>
          <p:nvSpPr>
            <p:cNvPr id="20" name="TextBox 19">
              <a:extLst>
                <a:ext uri="{FF2B5EF4-FFF2-40B4-BE49-F238E27FC236}">
                  <a16:creationId xmlns:a16="http://schemas.microsoft.com/office/drawing/2014/main" id="{A01B050F-A479-8240-82CF-D29D9E3610AB}"/>
                </a:ext>
              </a:extLst>
            </p:cNvPr>
            <p:cNvSpPr txBox="1"/>
            <p:nvPr/>
          </p:nvSpPr>
          <p:spPr>
            <a:xfrm>
              <a:off x="-709424" y="1743876"/>
              <a:ext cx="950901" cy="400110"/>
            </a:xfrm>
            <a:prstGeom prst="rect">
              <a:avLst/>
            </a:prstGeom>
            <a:noFill/>
          </p:spPr>
          <p:txBody>
            <a:bodyPr wrap="none" rtlCol="0">
              <a:spAutoFit/>
            </a:bodyPr>
            <a:lstStyle/>
            <a:p>
              <a:pPr algn="ctr"/>
              <a:r>
                <a:rPr lang="en-US" sz="2000" dirty="0"/>
                <a:t>Output</a:t>
              </a:r>
            </a:p>
          </p:txBody>
        </p:sp>
        <p:sp>
          <p:nvSpPr>
            <p:cNvPr id="27" name="Rectangle 26">
              <a:extLst>
                <a:ext uri="{FF2B5EF4-FFF2-40B4-BE49-F238E27FC236}">
                  <a16:creationId xmlns:a16="http://schemas.microsoft.com/office/drawing/2014/main" id="{2B35DBE5-87E3-B646-A6FE-EC5D32A871F6}"/>
                </a:ext>
              </a:extLst>
            </p:cNvPr>
            <p:cNvSpPr/>
            <p:nvPr/>
          </p:nvSpPr>
          <p:spPr>
            <a:xfrm>
              <a:off x="-849708" y="2546231"/>
              <a:ext cx="1231472" cy="2802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31" name="Straight Arrow Connector 30">
              <a:extLst>
                <a:ext uri="{FF2B5EF4-FFF2-40B4-BE49-F238E27FC236}">
                  <a16:creationId xmlns:a16="http://schemas.microsoft.com/office/drawing/2014/main" id="{F799A955-94AD-164B-8359-1CF7EF972A33}"/>
                </a:ext>
              </a:extLst>
            </p:cNvPr>
            <p:cNvCxnSpPr>
              <a:cxnSpLocks/>
              <a:stCxn id="27" idx="0"/>
              <a:endCxn id="20" idx="2"/>
            </p:cNvCxnSpPr>
            <p:nvPr/>
          </p:nvCxnSpPr>
          <p:spPr>
            <a:xfrm flipH="1" flipV="1">
              <a:off x="-233973" y="2143986"/>
              <a:ext cx="1" cy="40224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24C1EF1-9752-514B-9494-D234C5B6E876}"/>
              </a:ext>
            </a:extLst>
          </p:cNvPr>
          <p:cNvGrpSpPr/>
          <p:nvPr/>
        </p:nvGrpSpPr>
        <p:grpSpPr>
          <a:xfrm>
            <a:off x="2774199" y="3103104"/>
            <a:ext cx="1231472" cy="2928225"/>
            <a:chOff x="-849708" y="2841391"/>
            <a:chExt cx="1231472" cy="2928225"/>
          </a:xfrm>
        </p:grpSpPr>
        <p:sp>
          <p:nvSpPr>
            <p:cNvPr id="5" name="Rectangle 4">
              <a:extLst>
                <a:ext uri="{FF2B5EF4-FFF2-40B4-BE49-F238E27FC236}">
                  <a16:creationId xmlns:a16="http://schemas.microsoft.com/office/drawing/2014/main" id="{7EBBB7C6-EAD9-1243-83B7-F4BF6BF00E48}"/>
                </a:ext>
              </a:extLst>
            </p:cNvPr>
            <p:cNvSpPr/>
            <p:nvPr/>
          </p:nvSpPr>
          <p:spPr>
            <a:xfrm>
              <a:off x="-849707" y="4693185"/>
              <a:ext cx="1231470" cy="2802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D59EE5-C321-CA40-864E-AEE9FB40ADCF}"/>
                </a:ext>
              </a:extLst>
            </p:cNvPr>
            <p:cNvSpPr txBox="1"/>
            <p:nvPr/>
          </p:nvSpPr>
          <p:spPr>
            <a:xfrm>
              <a:off x="-593206" y="5369506"/>
              <a:ext cx="718466" cy="400110"/>
            </a:xfrm>
            <a:prstGeom prst="rect">
              <a:avLst/>
            </a:prstGeom>
            <a:noFill/>
          </p:spPr>
          <p:txBody>
            <a:bodyPr wrap="none" rtlCol="0">
              <a:spAutoFit/>
            </a:bodyPr>
            <a:lstStyle/>
            <a:p>
              <a:pPr algn="ctr"/>
              <a:r>
                <a:rPr lang="en-US" sz="2000" dirty="0"/>
                <a:t>Input</a:t>
              </a:r>
            </a:p>
          </p:txBody>
        </p:sp>
        <p:cxnSp>
          <p:nvCxnSpPr>
            <p:cNvPr id="8" name="Straight Arrow Connector 7">
              <a:extLst>
                <a:ext uri="{FF2B5EF4-FFF2-40B4-BE49-F238E27FC236}">
                  <a16:creationId xmlns:a16="http://schemas.microsoft.com/office/drawing/2014/main" id="{7F01276D-644F-1A49-8835-533425F5B3AF}"/>
                </a:ext>
              </a:extLst>
            </p:cNvPr>
            <p:cNvCxnSpPr>
              <a:cxnSpLocks/>
              <a:stCxn id="6" idx="0"/>
              <a:endCxn id="5" idx="2"/>
            </p:cNvCxnSpPr>
            <p:nvPr/>
          </p:nvCxnSpPr>
          <p:spPr>
            <a:xfrm flipV="1">
              <a:off x="-233973" y="4973403"/>
              <a:ext cx="1" cy="3961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DA74CE8-9F0D-AD43-9C2F-6EF16AF7B828}"/>
                </a:ext>
              </a:extLst>
            </p:cNvPr>
            <p:cNvCxnSpPr>
              <a:cxnSpLocks/>
              <a:stCxn id="29" idx="0"/>
            </p:cNvCxnSpPr>
            <p:nvPr/>
          </p:nvCxnSpPr>
          <p:spPr>
            <a:xfrm flipH="1" flipV="1">
              <a:off x="-239340" y="2841391"/>
              <a:ext cx="5368" cy="37342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6FC358-34A0-5841-8BDB-17B40C1CED32}"/>
                </a:ext>
              </a:extLst>
            </p:cNvPr>
            <p:cNvSpPr/>
            <p:nvPr/>
          </p:nvSpPr>
          <p:spPr>
            <a:xfrm>
              <a:off x="-849708" y="3214815"/>
              <a:ext cx="1231472" cy="2802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0249BC27-CA45-2A4F-BE9B-C093B8B6C322}"/>
                </a:ext>
              </a:extLst>
            </p:cNvPr>
            <p:cNvCxnSpPr>
              <a:cxnSpLocks/>
            </p:cNvCxnSpPr>
            <p:nvPr/>
          </p:nvCxnSpPr>
          <p:spPr>
            <a:xfrm flipV="1">
              <a:off x="-233973" y="3510532"/>
              <a:ext cx="1" cy="39316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969F13E-59FD-E14E-820E-DAEE58115CD5}"/>
                </a:ext>
              </a:extLst>
            </p:cNvPr>
            <p:cNvCxnSpPr>
              <a:cxnSpLocks/>
            </p:cNvCxnSpPr>
            <p:nvPr/>
          </p:nvCxnSpPr>
          <p:spPr>
            <a:xfrm flipH="1" flipV="1">
              <a:off x="-233973" y="4282809"/>
              <a:ext cx="1" cy="39353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37EF2A-F918-5447-AC5C-FFBED7AC0A2A}"/>
                </a:ext>
              </a:extLst>
            </p:cNvPr>
            <p:cNvCxnSpPr>
              <a:cxnSpLocks/>
            </p:cNvCxnSpPr>
            <p:nvPr/>
          </p:nvCxnSpPr>
          <p:spPr>
            <a:xfrm flipV="1">
              <a:off x="-233973" y="3990704"/>
              <a:ext cx="1" cy="200244"/>
            </a:xfrm>
            <a:prstGeom prst="straightConnector1">
              <a:avLst/>
            </a:prstGeom>
            <a:ln w="44450" cap="rnd">
              <a:solidFill>
                <a:schemeClr val="tx1"/>
              </a:solidFill>
              <a:prstDash val="sysDot"/>
              <a:round/>
              <a:tailEnd type="none" w="lg" len="lg"/>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5E8F4D23-1626-EC41-A7D1-B8EC40560189}"/>
              </a:ext>
            </a:extLst>
          </p:cNvPr>
          <p:cNvGrpSpPr/>
          <p:nvPr/>
        </p:nvGrpSpPr>
        <p:grpSpPr>
          <a:xfrm>
            <a:off x="1110511" y="2913687"/>
            <a:ext cx="1571537" cy="2181320"/>
            <a:chOff x="960649" y="3177153"/>
            <a:chExt cx="1571537" cy="2181320"/>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B8A2B4F-BF92-4E4B-B71A-449032D58C12}"/>
                    </a:ext>
                  </a:extLst>
                </p:cNvPr>
                <p:cNvSpPr txBox="1"/>
                <p:nvPr/>
              </p:nvSpPr>
              <p:spPr>
                <a:xfrm>
                  <a:off x="960649" y="4064705"/>
                  <a:ext cx="1103700" cy="400110"/>
                </a:xfrm>
                <a:prstGeom prst="rect">
                  <a:avLst/>
                </a:prstGeom>
                <a:noFill/>
              </p:spPr>
              <p:txBody>
                <a:bodyPr wrap="none" rtlCol="0">
                  <a:spAutoFit/>
                </a:bodyPr>
                <a:lstStyle/>
                <a:p>
                  <a:pPr algn="ctr"/>
                  <a14:m>
                    <m:oMath xmlns:m="http://schemas.openxmlformats.org/officeDocument/2006/math">
                      <m:r>
                        <a:rPr lang="en-US" sz="2000" i="1" dirty="0" smtClean="0">
                          <a:latin typeface="Cambria Math" panose="02040503050406030204" pitchFamily="18" charset="0"/>
                        </a:rPr>
                        <m:t>𝑁</m:t>
                      </m:r>
                    </m:oMath>
                  </a14:m>
                  <a:r>
                    <a:rPr lang="en-US" sz="2000" dirty="0"/>
                    <a:t> Layers</a:t>
                  </a:r>
                </a:p>
              </p:txBody>
            </p:sp>
          </mc:Choice>
          <mc:Fallback xmlns="">
            <p:sp>
              <p:nvSpPr>
                <p:cNvPr id="51" name="TextBox 50">
                  <a:extLst>
                    <a:ext uri="{FF2B5EF4-FFF2-40B4-BE49-F238E27FC236}">
                      <a16:creationId xmlns:a16="http://schemas.microsoft.com/office/drawing/2014/main" id="{DB8A2B4F-BF92-4E4B-B71A-449032D58C12}"/>
                    </a:ext>
                  </a:extLst>
                </p:cNvPr>
                <p:cNvSpPr txBox="1">
                  <a:spLocks noRot="1" noChangeAspect="1" noMove="1" noResize="1" noEditPoints="1" noAdjustHandles="1" noChangeArrowheads="1" noChangeShapeType="1" noTextEdit="1"/>
                </p:cNvSpPr>
                <p:nvPr/>
              </p:nvSpPr>
              <p:spPr>
                <a:xfrm>
                  <a:off x="960649" y="4064705"/>
                  <a:ext cx="1103700" cy="400110"/>
                </a:xfrm>
                <a:prstGeom prst="rect">
                  <a:avLst/>
                </a:prstGeom>
                <a:blipFill>
                  <a:blip r:embed="rId3"/>
                  <a:stretch>
                    <a:fillRect t="-6061" r="-5682" b="-24242"/>
                  </a:stretch>
                </a:blipFill>
              </p:spPr>
              <p:txBody>
                <a:bodyPr/>
                <a:lstStyle/>
                <a:p>
                  <a:r>
                    <a:rPr lang="en-US">
                      <a:noFill/>
                    </a:rPr>
                    <a:t> </a:t>
                  </a:r>
                </a:p>
              </p:txBody>
            </p:sp>
          </mc:Fallback>
        </mc:AlternateContent>
        <p:sp>
          <p:nvSpPr>
            <p:cNvPr id="52" name="Left Brace 51">
              <a:extLst>
                <a:ext uri="{FF2B5EF4-FFF2-40B4-BE49-F238E27FC236}">
                  <a16:creationId xmlns:a16="http://schemas.microsoft.com/office/drawing/2014/main" id="{CC3E199E-F0F4-5746-833D-E0F915CF69DD}"/>
                </a:ext>
              </a:extLst>
            </p:cNvPr>
            <p:cNvSpPr/>
            <p:nvPr/>
          </p:nvSpPr>
          <p:spPr>
            <a:xfrm>
              <a:off x="2067952" y="3177153"/>
              <a:ext cx="464234" cy="2181320"/>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3" name="Straight Arrow Connector 52">
            <a:extLst>
              <a:ext uri="{FF2B5EF4-FFF2-40B4-BE49-F238E27FC236}">
                <a16:creationId xmlns:a16="http://schemas.microsoft.com/office/drawing/2014/main" id="{09BD116A-3FED-BD49-AD9E-6D8758A06D27}"/>
              </a:ext>
            </a:extLst>
          </p:cNvPr>
          <p:cNvCxnSpPr>
            <a:cxnSpLocks/>
          </p:cNvCxnSpPr>
          <p:nvPr/>
        </p:nvCxnSpPr>
        <p:spPr>
          <a:xfrm>
            <a:off x="4192228" y="4517857"/>
            <a:ext cx="1515804"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373005B7-F8AB-3647-B550-2F1C8820F9C8}"/>
              </a:ext>
            </a:extLst>
          </p:cNvPr>
          <p:cNvGrpSpPr/>
          <p:nvPr/>
        </p:nvGrpSpPr>
        <p:grpSpPr>
          <a:xfrm>
            <a:off x="7200246" y="3626609"/>
            <a:ext cx="2010526" cy="1502410"/>
            <a:chOff x="6813319" y="3890075"/>
            <a:chExt cx="2010526" cy="1502410"/>
          </a:xfrm>
        </p:grpSpPr>
        <p:sp>
          <p:nvSpPr>
            <p:cNvPr id="59" name="Left Brace 58">
              <a:extLst>
                <a:ext uri="{FF2B5EF4-FFF2-40B4-BE49-F238E27FC236}">
                  <a16:creationId xmlns:a16="http://schemas.microsoft.com/office/drawing/2014/main" id="{16FE28A8-31AA-B843-AEAA-C8B4E54A854D}"/>
                </a:ext>
              </a:extLst>
            </p:cNvPr>
            <p:cNvSpPr/>
            <p:nvPr/>
          </p:nvSpPr>
          <p:spPr>
            <a:xfrm rot="10800000">
              <a:off x="6813319" y="3890075"/>
              <a:ext cx="464234" cy="1502410"/>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BA58D52-C55D-3343-9750-EDEA86553A09}"/>
                    </a:ext>
                  </a:extLst>
                </p:cNvPr>
                <p:cNvSpPr txBox="1"/>
                <p:nvPr/>
              </p:nvSpPr>
              <p:spPr>
                <a:xfrm>
                  <a:off x="7271112" y="4441225"/>
                  <a:ext cx="1552733" cy="400110"/>
                </a:xfrm>
                <a:prstGeom prst="rect">
                  <a:avLst/>
                </a:prstGeom>
                <a:noFill/>
              </p:spPr>
              <p:txBody>
                <a:bodyPr wrap="none" rtlCol="0">
                  <a:spAutoFit/>
                </a:bodyPr>
                <a:lstStyle/>
                <a:p>
                  <a14:m>
                    <m:oMath xmlns:m="http://schemas.openxmlformats.org/officeDocument/2006/math">
                      <m:r>
                        <a:rPr lang="en-US" sz="2000" i="1" dirty="0" smtClean="0">
                          <a:latin typeface="Cambria Math" panose="02040503050406030204" pitchFamily="18" charset="0"/>
                        </a:rPr>
                        <m:t>𝑁</m:t>
                      </m:r>
                      <m:r>
                        <a:rPr lang="en-US" sz="2000" i="1" dirty="0" smtClean="0">
                          <a:latin typeface="Cambria Math" panose="02040503050406030204" pitchFamily="18" charset="0"/>
                        </a:rPr>
                        <m:t>−1</m:t>
                      </m:r>
                    </m:oMath>
                  </a14:m>
                  <a:r>
                    <a:rPr lang="en-US" sz="2000" dirty="0"/>
                    <a:t> Layers</a:t>
                  </a:r>
                </a:p>
              </p:txBody>
            </p:sp>
          </mc:Choice>
          <mc:Fallback xmlns="">
            <p:sp>
              <p:nvSpPr>
                <p:cNvPr id="60" name="TextBox 59">
                  <a:extLst>
                    <a:ext uri="{FF2B5EF4-FFF2-40B4-BE49-F238E27FC236}">
                      <a16:creationId xmlns:a16="http://schemas.microsoft.com/office/drawing/2014/main" id="{0BA58D52-C55D-3343-9750-EDEA86553A09}"/>
                    </a:ext>
                  </a:extLst>
                </p:cNvPr>
                <p:cNvSpPr txBox="1">
                  <a:spLocks noRot="1" noChangeAspect="1" noMove="1" noResize="1" noEditPoints="1" noAdjustHandles="1" noChangeArrowheads="1" noChangeShapeType="1" noTextEdit="1"/>
                </p:cNvSpPr>
                <p:nvPr/>
              </p:nvSpPr>
              <p:spPr>
                <a:xfrm>
                  <a:off x="7271112" y="4441225"/>
                  <a:ext cx="1552733" cy="400110"/>
                </a:xfrm>
                <a:prstGeom prst="rect">
                  <a:avLst/>
                </a:prstGeom>
                <a:blipFill>
                  <a:blip r:embed="rId4"/>
                  <a:stretch>
                    <a:fillRect t="-6250" r="-3252" b="-2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2" name="Rectangular Callout 61">
                <a:extLst>
                  <a:ext uri="{FF2B5EF4-FFF2-40B4-BE49-F238E27FC236}">
                    <a16:creationId xmlns:a16="http://schemas.microsoft.com/office/drawing/2014/main" id="{D8E0D42E-FF24-6043-A439-40103397B933}"/>
                  </a:ext>
                </a:extLst>
              </p:cNvPr>
              <p:cNvSpPr/>
              <p:nvPr/>
            </p:nvSpPr>
            <p:spPr>
              <a:xfrm>
                <a:off x="7671066" y="5005492"/>
                <a:ext cx="3682733" cy="1306407"/>
              </a:xfrm>
              <a:prstGeom prst="wedgeRectCallout">
                <a:avLst>
                  <a:gd name="adj1" fmla="val -37856"/>
                  <a:gd name="adj2" fmla="val -8558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 general, first </a:t>
                </a:r>
                <a14:m>
                  <m:oMath xmlns:m="http://schemas.openxmlformats.org/officeDocument/2006/math">
                    <m:r>
                      <a:rPr lang="en-US" sz="2000" i="1" dirty="0" smtClean="0">
                        <a:latin typeface="Cambria Math" panose="02040503050406030204" pitchFamily="18" charset="0"/>
                      </a:rPr>
                      <m:t>𝐾</m:t>
                    </m:r>
                  </m:oMath>
                </a14:m>
                <a:r>
                  <a:rPr lang="en-US" sz="2000" dirty="0"/>
                  <a:t> layers can be directly transferred</a:t>
                </a:r>
              </a:p>
              <a:p>
                <a:pPr algn="ctr"/>
                <a:endParaRPr lang="en-US" sz="900" dirty="0"/>
              </a:p>
              <a:p>
                <a:pPr algn="ctr"/>
                <a:r>
                  <a:rPr lang="en-US" sz="2000" dirty="0"/>
                  <a:t>(</a:t>
                </a:r>
                <a14:m>
                  <m:oMath xmlns:m="http://schemas.openxmlformats.org/officeDocument/2006/math">
                    <m:r>
                      <a:rPr lang="en-US" sz="2000" i="1" dirty="0" smtClean="0">
                        <a:latin typeface="Cambria Math" panose="02040503050406030204" pitchFamily="18" charset="0"/>
                      </a:rPr>
                      <m:t>𝐾</m:t>
                    </m:r>
                    <m:r>
                      <a:rPr lang="en-US" sz="2000" i="1" dirty="0" smtClean="0">
                        <a:latin typeface="Cambria Math" panose="02040503050406030204" pitchFamily="18" charset="0"/>
                      </a:rPr>
                      <m:t>=</m:t>
                    </m:r>
                    <m:r>
                      <a:rPr lang="en-US" sz="2000" i="1" dirty="0" smtClean="0">
                        <a:latin typeface="Cambria Math" panose="02040503050406030204" pitchFamily="18" charset="0"/>
                      </a:rPr>
                      <m:t>𝑁</m:t>
                    </m:r>
                    <m:r>
                      <a:rPr lang="en-US" sz="2000" i="1" dirty="0" smtClean="0">
                        <a:latin typeface="Cambria Math" panose="02040503050406030204" pitchFamily="18" charset="0"/>
                      </a:rPr>
                      <m:t>−1</m:t>
                    </m:r>
                  </m:oMath>
                </a14:m>
                <a:r>
                  <a:rPr lang="en-US" sz="2000" dirty="0"/>
                  <a:t>)</a:t>
                </a:r>
              </a:p>
            </p:txBody>
          </p:sp>
        </mc:Choice>
        <mc:Fallback xmlns="">
          <p:sp>
            <p:nvSpPr>
              <p:cNvPr id="62" name="Rectangular Callout 61">
                <a:extLst>
                  <a:ext uri="{FF2B5EF4-FFF2-40B4-BE49-F238E27FC236}">
                    <a16:creationId xmlns:a16="http://schemas.microsoft.com/office/drawing/2014/main" id="{D8E0D42E-FF24-6043-A439-40103397B933}"/>
                  </a:ext>
                </a:extLst>
              </p:cNvPr>
              <p:cNvSpPr>
                <a:spLocks noRot="1" noChangeAspect="1" noMove="1" noResize="1" noEditPoints="1" noAdjustHandles="1" noChangeArrowheads="1" noChangeShapeType="1" noTextEdit="1"/>
              </p:cNvSpPr>
              <p:nvPr/>
            </p:nvSpPr>
            <p:spPr>
              <a:xfrm>
                <a:off x="7671066" y="5005492"/>
                <a:ext cx="3682733" cy="1306407"/>
              </a:xfrm>
              <a:prstGeom prst="wedgeRectCallout">
                <a:avLst>
                  <a:gd name="adj1" fmla="val -37856"/>
                  <a:gd name="adj2" fmla="val -85583"/>
                </a:avLst>
              </a:prstGeom>
              <a:blipFill>
                <a:blip r:embed="rId5"/>
                <a:stretch>
                  <a:fillRect b="-704"/>
                </a:stretch>
              </a:blipFill>
              <a:ln>
                <a:solidFill>
                  <a:schemeClr val="tx1"/>
                </a:solidFill>
              </a:ln>
            </p:spPr>
            <p:txBody>
              <a:bodyPr/>
              <a:lstStyle/>
              <a:p>
                <a:r>
                  <a:rPr lang="en-US">
                    <a:noFill/>
                  </a:rPr>
                  <a:t> </a:t>
                </a:r>
              </a:p>
            </p:txBody>
          </p:sp>
        </mc:Fallback>
      </mc:AlternateContent>
      <p:sp>
        <p:nvSpPr>
          <p:cNvPr id="48" name="Rectangular Callout 47">
            <a:extLst>
              <a:ext uri="{FF2B5EF4-FFF2-40B4-BE49-F238E27FC236}">
                <a16:creationId xmlns:a16="http://schemas.microsoft.com/office/drawing/2014/main" id="{1600D1C9-2211-9045-A079-9ABEF4E138A6}"/>
              </a:ext>
            </a:extLst>
          </p:cNvPr>
          <p:cNvSpPr/>
          <p:nvPr/>
        </p:nvSpPr>
        <p:spPr>
          <a:xfrm>
            <a:off x="7671066" y="2675279"/>
            <a:ext cx="2992976" cy="798411"/>
          </a:xfrm>
          <a:prstGeom prst="wedgeRectCallout">
            <a:avLst>
              <a:gd name="adj1" fmla="val -85786"/>
              <a:gd name="adj2" fmla="val 3305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ED514E"/>
                </a:solidFill>
              </a:rPr>
              <a:t>Insight:</a:t>
            </a:r>
            <a:r>
              <a:rPr lang="en-US" sz="2000" dirty="0"/>
              <a:t> high-quality features can be re-used</a:t>
            </a:r>
          </a:p>
        </p:txBody>
      </p:sp>
      <p:sp>
        <p:nvSpPr>
          <p:cNvPr id="44" name="Rounded Rectangle 43">
            <a:extLst>
              <a:ext uri="{FF2B5EF4-FFF2-40B4-BE49-F238E27FC236}">
                <a16:creationId xmlns:a16="http://schemas.microsoft.com/office/drawing/2014/main" id="{F4DB4453-CA58-7145-8313-D5359118DFFD}"/>
              </a:ext>
            </a:extLst>
          </p:cNvPr>
          <p:cNvSpPr/>
          <p:nvPr/>
        </p:nvSpPr>
        <p:spPr>
          <a:xfrm>
            <a:off x="1407321" y="1828753"/>
            <a:ext cx="1094610" cy="413197"/>
          </a:xfrm>
          <a:prstGeom prst="roundRect">
            <a:avLst/>
          </a:prstGeom>
          <a:solidFill>
            <a:srgbClr val="ED5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Teacher</a:t>
            </a:r>
          </a:p>
        </p:txBody>
      </p:sp>
      <p:sp>
        <p:nvSpPr>
          <p:cNvPr id="67" name="Rectangular Callout 66">
            <a:extLst>
              <a:ext uri="{FF2B5EF4-FFF2-40B4-BE49-F238E27FC236}">
                <a16:creationId xmlns:a16="http://schemas.microsoft.com/office/drawing/2014/main" id="{BAEBFEF5-D459-D844-B466-84E08CAF6E44}"/>
              </a:ext>
            </a:extLst>
          </p:cNvPr>
          <p:cNvSpPr/>
          <p:nvPr/>
        </p:nvSpPr>
        <p:spPr>
          <a:xfrm>
            <a:off x="4347432" y="1929969"/>
            <a:ext cx="2071493" cy="657440"/>
          </a:xfrm>
          <a:prstGeom prst="wedgeRectCallout">
            <a:avLst>
              <a:gd name="adj1" fmla="val -66217"/>
              <a:gd name="adj2" fmla="val 9551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Teacher-specific classification layer</a:t>
            </a:r>
          </a:p>
        </p:txBody>
      </p:sp>
      <p:sp>
        <p:nvSpPr>
          <p:cNvPr id="68" name="Rounded Rectangle 67">
            <a:extLst>
              <a:ext uri="{FF2B5EF4-FFF2-40B4-BE49-F238E27FC236}">
                <a16:creationId xmlns:a16="http://schemas.microsoft.com/office/drawing/2014/main" id="{6E3F661C-A549-D743-9035-6CB25B39BBF2}"/>
              </a:ext>
            </a:extLst>
          </p:cNvPr>
          <p:cNvSpPr/>
          <p:nvPr/>
        </p:nvSpPr>
        <p:spPr>
          <a:xfrm>
            <a:off x="7391067" y="1834459"/>
            <a:ext cx="1094610" cy="413197"/>
          </a:xfrm>
          <a:prstGeom prst="roundRect">
            <a:avLst/>
          </a:prstGeom>
          <a:solidFill>
            <a:srgbClr val="4B6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Student</a:t>
            </a:r>
          </a:p>
        </p:txBody>
      </p:sp>
      <p:grpSp>
        <p:nvGrpSpPr>
          <p:cNvPr id="9" name="Group 8">
            <a:extLst>
              <a:ext uri="{FF2B5EF4-FFF2-40B4-BE49-F238E27FC236}">
                <a16:creationId xmlns:a16="http://schemas.microsoft.com/office/drawing/2014/main" id="{D3C39941-B7FB-9E47-BB0F-9389EBF97205}"/>
              </a:ext>
            </a:extLst>
          </p:cNvPr>
          <p:cNvGrpSpPr/>
          <p:nvPr/>
        </p:nvGrpSpPr>
        <p:grpSpPr>
          <a:xfrm>
            <a:off x="5896254" y="2005589"/>
            <a:ext cx="1231472" cy="1082573"/>
            <a:chOff x="5975715" y="2005589"/>
            <a:chExt cx="1231472" cy="1082573"/>
          </a:xfrm>
        </p:grpSpPr>
        <p:sp>
          <p:nvSpPr>
            <p:cNvPr id="83" name="TextBox 82">
              <a:extLst>
                <a:ext uri="{FF2B5EF4-FFF2-40B4-BE49-F238E27FC236}">
                  <a16:creationId xmlns:a16="http://schemas.microsoft.com/office/drawing/2014/main" id="{D850AD6A-4A5C-5745-9C18-10A57B8A3A0C}"/>
                </a:ext>
              </a:extLst>
            </p:cNvPr>
            <p:cNvSpPr txBox="1"/>
            <p:nvPr/>
          </p:nvSpPr>
          <p:spPr>
            <a:xfrm>
              <a:off x="6115999" y="2005589"/>
              <a:ext cx="950901" cy="400110"/>
            </a:xfrm>
            <a:prstGeom prst="rect">
              <a:avLst/>
            </a:prstGeom>
            <a:noFill/>
          </p:spPr>
          <p:txBody>
            <a:bodyPr wrap="none" rtlCol="0">
              <a:spAutoFit/>
            </a:bodyPr>
            <a:lstStyle/>
            <a:p>
              <a:pPr algn="ctr"/>
              <a:r>
                <a:rPr lang="en-US" sz="2000" dirty="0"/>
                <a:t>Output</a:t>
              </a:r>
            </a:p>
          </p:txBody>
        </p:sp>
        <p:sp>
          <p:nvSpPr>
            <p:cNvPr id="84" name="Rectangle 83">
              <a:extLst>
                <a:ext uri="{FF2B5EF4-FFF2-40B4-BE49-F238E27FC236}">
                  <a16:creationId xmlns:a16="http://schemas.microsoft.com/office/drawing/2014/main" id="{C0BB12AC-D46D-B741-9700-6DF906C88585}"/>
                </a:ext>
              </a:extLst>
            </p:cNvPr>
            <p:cNvSpPr/>
            <p:nvPr/>
          </p:nvSpPr>
          <p:spPr>
            <a:xfrm>
              <a:off x="5975715" y="2807944"/>
              <a:ext cx="1231472" cy="280218"/>
            </a:xfrm>
            <a:prstGeom prst="rect">
              <a:avLst/>
            </a:prstGeom>
            <a:solidFill>
              <a:srgbClr val="4B64A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88" name="Straight Arrow Connector 87">
              <a:extLst>
                <a:ext uri="{FF2B5EF4-FFF2-40B4-BE49-F238E27FC236}">
                  <a16:creationId xmlns:a16="http://schemas.microsoft.com/office/drawing/2014/main" id="{633050F2-B7DA-AC4C-981A-B3590FCC52B3}"/>
                </a:ext>
              </a:extLst>
            </p:cNvPr>
            <p:cNvCxnSpPr>
              <a:cxnSpLocks/>
              <a:stCxn id="84" idx="0"/>
              <a:endCxn id="83" idx="2"/>
            </p:cNvCxnSpPr>
            <p:nvPr/>
          </p:nvCxnSpPr>
          <p:spPr>
            <a:xfrm flipH="1" flipV="1">
              <a:off x="6591450" y="2405699"/>
              <a:ext cx="1" cy="40224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70" name="Rectangular Callout 69">
            <a:extLst>
              <a:ext uri="{FF2B5EF4-FFF2-40B4-BE49-F238E27FC236}">
                <a16:creationId xmlns:a16="http://schemas.microsoft.com/office/drawing/2014/main" id="{40CA10DF-AE6A-CE46-9854-F3E177D9EC28}"/>
              </a:ext>
            </a:extLst>
          </p:cNvPr>
          <p:cNvSpPr/>
          <p:nvPr/>
        </p:nvSpPr>
        <p:spPr>
          <a:xfrm>
            <a:off x="3870174" y="1929969"/>
            <a:ext cx="2071493" cy="657440"/>
          </a:xfrm>
          <a:prstGeom prst="wedgeRectCallout">
            <a:avLst>
              <a:gd name="adj1" fmla="val 53457"/>
              <a:gd name="adj2" fmla="val 8212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Student-specific classification layer</a:t>
            </a:r>
          </a:p>
        </p:txBody>
      </p:sp>
      <p:grpSp>
        <p:nvGrpSpPr>
          <p:cNvPr id="16" name="Group 15">
            <a:extLst>
              <a:ext uri="{FF2B5EF4-FFF2-40B4-BE49-F238E27FC236}">
                <a16:creationId xmlns:a16="http://schemas.microsoft.com/office/drawing/2014/main" id="{41705F7D-D6B6-B045-A3D6-3AA3437F076C}"/>
              </a:ext>
            </a:extLst>
          </p:cNvPr>
          <p:cNvGrpSpPr/>
          <p:nvPr/>
        </p:nvGrpSpPr>
        <p:grpSpPr>
          <a:xfrm>
            <a:off x="2780784" y="3092822"/>
            <a:ext cx="1231472" cy="2938507"/>
            <a:chOff x="3559424" y="3228174"/>
            <a:chExt cx="1231472" cy="2938507"/>
          </a:xfrm>
        </p:grpSpPr>
        <p:grpSp>
          <p:nvGrpSpPr>
            <p:cNvPr id="45" name="Group 44">
              <a:extLst>
                <a:ext uri="{FF2B5EF4-FFF2-40B4-BE49-F238E27FC236}">
                  <a16:creationId xmlns:a16="http://schemas.microsoft.com/office/drawing/2014/main" id="{84BDD6C8-73A3-6B41-AB20-F2312F5EEF37}"/>
                </a:ext>
              </a:extLst>
            </p:cNvPr>
            <p:cNvGrpSpPr/>
            <p:nvPr/>
          </p:nvGrpSpPr>
          <p:grpSpPr>
            <a:xfrm>
              <a:off x="3559424" y="3611880"/>
              <a:ext cx="1231472" cy="2554801"/>
              <a:chOff x="2629128" y="3739994"/>
              <a:chExt cx="1231472" cy="2554801"/>
            </a:xfrm>
          </p:grpSpPr>
          <p:sp>
            <p:nvSpPr>
              <p:cNvPr id="47" name="Rectangle 46">
                <a:extLst>
                  <a:ext uri="{FF2B5EF4-FFF2-40B4-BE49-F238E27FC236}">
                    <a16:creationId xmlns:a16="http://schemas.microsoft.com/office/drawing/2014/main" id="{BEE02833-140D-DB48-89BC-935F9F27BA13}"/>
                  </a:ext>
                </a:extLst>
              </p:cNvPr>
              <p:cNvSpPr/>
              <p:nvPr/>
            </p:nvSpPr>
            <p:spPr>
              <a:xfrm>
                <a:off x="2629129" y="5218364"/>
                <a:ext cx="1231470" cy="2802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EF77126-1B19-AF49-89BA-C048A8305631}"/>
                  </a:ext>
                </a:extLst>
              </p:cNvPr>
              <p:cNvSpPr txBox="1"/>
              <p:nvPr/>
            </p:nvSpPr>
            <p:spPr>
              <a:xfrm>
                <a:off x="2885630" y="5894685"/>
                <a:ext cx="718466" cy="400110"/>
              </a:xfrm>
              <a:prstGeom prst="rect">
                <a:avLst/>
              </a:prstGeom>
              <a:noFill/>
            </p:spPr>
            <p:txBody>
              <a:bodyPr wrap="none" rtlCol="0">
                <a:spAutoFit/>
              </a:bodyPr>
              <a:lstStyle/>
              <a:p>
                <a:pPr algn="ctr"/>
                <a:r>
                  <a:rPr lang="en-US" sz="2000" dirty="0"/>
                  <a:t>Input</a:t>
                </a:r>
              </a:p>
            </p:txBody>
          </p:sp>
          <p:cxnSp>
            <p:nvCxnSpPr>
              <p:cNvPr id="54" name="Straight Arrow Connector 53">
                <a:extLst>
                  <a:ext uri="{FF2B5EF4-FFF2-40B4-BE49-F238E27FC236}">
                    <a16:creationId xmlns:a16="http://schemas.microsoft.com/office/drawing/2014/main" id="{7004A0BD-376B-C441-9BDE-9CCE946ED3EB}"/>
                  </a:ext>
                </a:extLst>
              </p:cNvPr>
              <p:cNvCxnSpPr>
                <a:cxnSpLocks/>
                <a:stCxn id="49" idx="0"/>
                <a:endCxn id="47" idx="2"/>
              </p:cNvCxnSpPr>
              <p:nvPr/>
            </p:nvCxnSpPr>
            <p:spPr>
              <a:xfrm flipV="1">
                <a:off x="3244863" y="5498582"/>
                <a:ext cx="1" cy="3961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777DB10-A0D1-D149-94D6-45770E13A176}"/>
                  </a:ext>
                </a:extLst>
              </p:cNvPr>
              <p:cNvSpPr/>
              <p:nvPr/>
            </p:nvSpPr>
            <p:spPr>
              <a:xfrm>
                <a:off x="2629128" y="3739994"/>
                <a:ext cx="1231472" cy="2802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0176AD01-BBAC-AD4D-9D6F-125D657EFBE3}"/>
                  </a:ext>
                </a:extLst>
              </p:cNvPr>
              <p:cNvCxnSpPr>
                <a:cxnSpLocks/>
              </p:cNvCxnSpPr>
              <p:nvPr/>
            </p:nvCxnSpPr>
            <p:spPr>
              <a:xfrm flipV="1">
                <a:off x="3244863" y="4035711"/>
                <a:ext cx="1" cy="39316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11721A0-56DF-BE4A-953B-591663D21C9A}"/>
                  </a:ext>
                </a:extLst>
              </p:cNvPr>
              <p:cNvCxnSpPr>
                <a:cxnSpLocks/>
              </p:cNvCxnSpPr>
              <p:nvPr/>
            </p:nvCxnSpPr>
            <p:spPr>
              <a:xfrm flipH="1" flipV="1">
                <a:off x="3244863" y="4807988"/>
                <a:ext cx="1" cy="39353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2400F19-1D21-6449-A63D-CD8C73795B31}"/>
                  </a:ext>
                </a:extLst>
              </p:cNvPr>
              <p:cNvCxnSpPr>
                <a:cxnSpLocks/>
              </p:cNvCxnSpPr>
              <p:nvPr/>
            </p:nvCxnSpPr>
            <p:spPr>
              <a:xfrm flipV="1">
                <a:off x="3244863" y="4515883"/>
                <a:ext cx="1" cy="200244"/>
              </a:xfrm>
              <a:prstGeom prst="straightConnector1">
                <a:avLst/>
              </a:prstGeom>
              <a:ln w="44450" cap="rnd">
                <a:solidFill>
                  <a:schemeClr val="tx1"/>
                </a:solidFill>
                <a:prstDash val="sysDot"/>
                <a:round/>
                <a:tailEnd type="none" w="lg" len="lg"/>
              </a:ln>
            </p:spPr>
            <p:style>
              <a:lnRef idx="1">
                <a:schemeClr val="accent1"/>
              </a:lnRef>
              <a:fillRef idx="0">
                <a:schemeClr val="accent1"/>
              </a:fillRef>
              <a:effectRef idx="0">
                <a:schemeClr val="accent1"/>
              </a:effectRef>
              <a:fontRef idx="minor">
                <a:schemeClr val="tx1"/>
              </a:fontRef>
            </p:style>
          </p:cxnSp>
        </p:grpSp>
        <p:cxnSp>
          <p:nvCxnSpPr>
            <p:cNvPr id="71" name="Straight Arrow Connector 70">
              <a:extLst>
                <a:ext uri="{FF2B5EF4-FFF2-40B4-BE49-F238E27FC236}">
                  <a16:creationId xmlns:a16="http://schemas.microsoft.com/office/drawing/2014/main" id="{8F191E49-772E-8C43-83D1-1DEC24680421}"/>
                </a:ext>
              </a:extLst>
            </p:cNvPr>
            <p:cNvCxnSpPr>
              <a:cxnSpLocks/>
            </p:cNvCxnSpPr>
            <p:nvPr/>
          </p:nvCxnSpPr>
          <p:spPr>
            <a:xfrm flipH="1" flipV="1">
              <a:off x="4175159" y="3228174"/>
              <a:ext cx="5368" cy="373424"/>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895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6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0" presetClass="path" presetSubtype="0" fill="hold" nodeType="withEffect">
                                  <p:stCondLst>
                                    <p:cond delay="0"/>
                                  </p:stCondLst>
                                  <p:childTnLst>
                                    <p:animMotion origin="layout" path="M 4.375E-6 3.7037E-6 L 0.25559 0.00185 " pathEditMode="relative" rAng="0" ptsTypes="AA">
                                      <p:cBhvr>
                                        <p:cTn id="18" dur="1000" fill="hold"/>
                                        <p:tgtEl>
                                          <p:spTgt spid="16"/>
                                        </p:tgtEl>
                                        <p:attrNameLst>
                                          <p:attrName>ppt_x</p:attrName>
                                          <p:attrName>ppt_y</p:attrName>
                                        </p:attrNameLst>
                                      </p:cBhvr>
                                      <p:rCtr x="12773" y="93"/>
                                    </p:animMotion>
                                  </p:childTnLst>
                                </p:cTn>
                              </p:par>
                              <p:par>
                                <p:cTn id="19" presetID="1" presetClass="entr" presetSubtype="0" fill="hold" grpId="0" nodeType="withEffect">
                                  <p:stCondLst>
                                    <p:cond delay="150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150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48" grpId="0" animBg="1"/>
      <p:bldP spid="67" grpId="0" animBg="1"/>
      <p:bldP spid="67" grpId="1" animBg="1"/>
      <p:bldP spid="68" grpId="0" animBg="1"/>
      <p:bldP spid="7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6593D-268B-8F40-BA45-70AC936EAA79}"/>
              </a:ext>
            </a:extLst>
          </p:cNvPr>
          <p:cNvSpPr>
            <a:spLocks noGrp="1"/>
          </p:cNvSpPr>
          <p:nvPr>
            <p:ph type="title"/>
          </p:nvPr>
        </p:nvSpPr>
        <p:spPr/>
        <p:txBody>
          <a:bodyPr/>
          <a:lstStyle/>
          <a:p>
            <a:pPr algn="ctr"/>
            <a:r>
              <a:rPr lang="en-US" b="1" dirty="0">
                <a:solidFill>
                  <a:srgbClr val="0070C0"/>
                </a:solidFill>
              </a:rPr>
              <a:t>Transfer Learning: Example</a:t>
            </a:r>
          </a:p>
        </p:txBody>
      </p:sp>
      <p:sp>
        <p:nvSpPr>
          <p:cNvPr id="3" name="Content Placeholder 2">
            <a:extLst>
              <a:ext uri="{FF2B5EF4-FFF2-40B4-BE49-F238E27FC236}">
                <a16:creationId xmlns:a16="http://schemas.microsoft.com/office/drawing/2014/main" id="{18144367-074B-D346-B270-7505F85EA01C}"/>
              </a:ext>
            </a:extLst>
          </p:cNvPr>
          <p:cNvSpPr>
            <a:spLocks noGrp="1"/>
          </p:cNvSpPr>
          <p:nvPr>
            <p:ph idx="1"/>
          </p:nvPr>
        </p:nvSpPr>
        <p:spPr/>
        <p:txBody>
          <a:bodyPr>
            <a:normAutofit/>
          </a:bodyPr>
          <a:lstStyle/>
          <a:p>
            <a:r>
              <a:rPr lang="en-US" sz="2400" dirty="0"/>
              <a:t>Face recognition: recognize faces of 65 people</a:t>
            </a:r>
          </a:p>
        </p:txBody>
      </p:sp>
      <p:sp>
        <p:nvSpPr>
          <p:cNvPr id="4" name="Slide Number Placeholder 3">
            <a:extLst>
              <a:ext uri="{FF2B5EF4-FFF2-40B4-BE49-F238E27FC236}">
                <a16:creationId xmlns:a16="http://schemas.microsoft.com/office/drawing/2014/main" id="{165C5515-FB39-E444-8DD6-6A73786C90EF}"/>
              </a:ext>
            </a:extLst>
          </p:cNvPr>
          <p:cNvSpPr>
            <a:spLocks noGrp="1"/>
          </p:cNvSpPr>
          <p:nvPr>
            <p:ph type="sldNum" sz="quarter" idx="12"/>
          </p:nvPr>
        </p:nvSpPr>
        <p:spPr/>
        <p:txBody>
          <a:bodyPr/>
          <a:lstStyle/>
          <a:p>
            <a:fld id="{076CC231-E751-8B47-BED0-B4D6C708B202}" type="slidenum">
              <a:rPr lang="en-US" smtClean="0"/>
              <a:t>15</a:t>
            </a:fld>
            <a:endParaRPr lang="en-US"/>
          </a:p>
        </p:txBody>
      </p:sp>
      <p:sp>
        <p:nvSpPr>
          <p:cNvPr id="5" name="Rounded Rectangle 4">
            <a:extLst>
              <a:ext uri="{FF2B5EF4-FFF2-40B4-BE49-F238E27FC236}">
                <a16:creationId xmlns:a16="http://schemas.microsoft.com/office/drawing/2014/main" id="{3C6805D7-8577-BE42-AB13-85E7C0834359}"/>
              </a:ext>
            </a:extLst>
          </p:cNvPr>
          <p:cNvSpPr/>
          <p:nvPr/>
        </p:nvSpPr>
        <p:spPr>
          <a:xfrm>
            <a:off x="7932547" y="2747739"/>
            <a:ext cx="1777141" cy="769215"/>
          </a:xfrm>
          <a:prstGeom prst="roundRect">
            <a:avLst/>
          </a:prstGeom>
          <a:solidFill>
            <a:srgbClr val="ED51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Teacher </a:t>
            </a:r>
          </a:p>
          <a:p>
            <a:pPr algn="ctr"/>
            <a:r>
              <a:rPr lang="en-US" sz="2000" dirty="0"/>
              <a:t>(VGG-Face)</a:t>
            </a:r>
          </a:p>
        </p:txBody>
      </p:sp>
      <p:sp>
        <p:nvSpPr>
          <p:cNvPr id="7" name="TextBox 6">
            <a:extLst>
              <a:ext uri="{FF2B5EF4-FFF2-40B4-BE49-F238E27FC236}">
                <a16:creationId xmlns:a16="http://schemas.microsoft.com/office/drawing/2014/main" id="{663FF889-8705-9E4C-89E1-646E231E5890}"/>
              </a:ext>
            </a:extLst>
          </p:cNvPr>
          <p:cNvSpPr txBox="1"/>
          <p:nvPr/>
        </p:nvSpPr>
        <p:spPr>
          <a:xfrm>
            <a:off x="7932547" y="3516954"/>
            <a:ext cx="2159110" cy="707886"/>
          </a:xfrm>
          <a:prstGeom prst="rect">
            <a:avLst/>
          </a:prstGeom>
          <a:noFill/>
        </p:spPr>
        <p:txBody>
          <a:bodyPr wrap="square" rtlCol="0">
            <a:spAutoFit/>
          </a:bodyPr>
          <a:lstStyle/>
          <a:p>
            <a:r>
              <a:rPr lang="en-US" sz="2000" dirty="0"/>
              <a:t>900 images/person</a:t>
            </a:r>
          </a:p>
          <a:p>
            <a:r>
              <a:rPr lang="en-US" sz="2000" dirty="0"/>
              <a:t>2,622 people</a:t>
            </a:r>
          </a:p>
        </p:txBody>
      </p:sp>
      <p:sp>
        <p:nvSpPr>
          <p:cNvPr id="8" name="Rounded Rectangle 7">
            <a:extLst>
              <a:ext uri="{FF2B5EF4-FFF2-40B4-BE49-F238E27FC236}">
                <a16:creationId xmlns:a16="http://schemas.microsoft.com/office/drawing/2014/main" id="{AC3440E3-8C78-8E46-BA65-DBF5692D654E}"/>
              </a:ext>
            </a:extLst>
          </p:cNvPr>
          <p:cNvSpPr/>
          <p:nvPr/>
        </p:nvSpPr>
        <p:spPr>
          <a:xfrm>
            <a:off x="2498131" y="2747739"/>
            <a:ext cx="1777141" cy="769216"/>
          </a:xfrm>
          <a:prstGeom prst="roundRect">
            <a:avLst/>
          </a:prstGeom>
          <a:solidFill>
            <a:srgbClr val="4B6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Student</a:t>
            </a:r>
          </a:p>
        </p:txBody>
      </p:sp>
      <p:grpSp>
        <p:nvGrpSpPr>
          <p:cNvPr id="6" name="Group 5">
            <a:extLst>
              <a:ext uri="{FF2B5EF4-FFF2-40B4-BE49-F238E27FC236}">
                <a16:creationId xmlns:a16="http://schemas.microsoft.com/office/drawing/2014/main" id="{8120903D-261A-8442-94DE-04010ED473AC}"/>
              </a:ext>
            </a:extLst>
          </p:cNvPr>
          <p:cNvGrpSpPr/>
          <p:nvPr/>
        </p:nvGrpSpPr>
        <p:grpSpPr>
          <a:xfrm>
            <a:off x="4275272" y="2732236"/>
            <a:ext cx="3657275" cy="407860"/>
            <a:chOff x="4081218" y="2476519"/>
            <a:chExt cx="3657275" cy="407860"/>
          </a:xfrm>
        </p:grpSpPr>
        <p:cxnSp>
          <p:nvCxnSpPr>
            <p:cNvPr id="10" name="Straight Arrow Connector 9">
              <a:extLst>
                <a:ext uri="{FF2B5EF4-FFF2-40B4-BE49-F238E27FC236}">
                  <a16:creationId xmlns:a16="http://schemas.microsoft.com/office/drawing/2014/main" id="{DEA623B5-2DD7-DA47-9DAD-5878DDEE090C}"/>
                </a:ext>
              </a:extLst>
            </p:cNvPr>
            <p:cNvCxnSpPr>
              <a:cxnSpLocks/>
              <a:stCxn id="5" idx="1"/>
              <a:endCxn id="8" idx="3"/>
            </p:cNvCxnSpPr>
            <p:nvPr/>
          </p:nvCxnSpPr>
          <p:spPr>
            <a:xfrm flipH="1">
              <a:off x="4081218" y="2884379"/>
              <a:ext cx="3657275" cy="0"/>
            </a:xfrm>
            <a:prstGeom prst="straightConnector1">
              <a:avLst/>
            </a:prstGeom>
            <a:ln w="2540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D03D01B-B635-9645-BF8B-314651F347EC}"/>
                </a:ext>
              </a:extLst>
            </p:cNvPr>
            <p:cNvSpPr txBox="1"/>
            <p:nvPr/>
          </p:nvSpPr>
          <p:spPr>
            <a:xfrm>
              <a:off x="4380525" y="2476519"/>
              <a:ext cx="3179738" cy="400110"/>
            </a:xfrm>
            <a:prstGeom prst="rect">
              <a:avLst/>
            </a:prstGeom>
            <a:noFill/>
          </p:spPr>
          <p:txBody>
            <a:bodyPr wrap="square" rtlCol="0">
              <a:spAutoFit/>
            </a:bodyPr>
            <a:lstStyle/>
            <a:p>
              <a:r>
                <a:rPr lang="en-US" sz="2000" dirty="0"/>
                <a:t>Transfer 15 out of 16 layers</a:t>
              </a:r>
            </a:p>
          </p:txBody>
        </p:sp>
      </p:grpSp>
      <p:sp>
        <p:nvSpPr>
          <p:cNvPr id="16" name="TextBox 15">
            <a:extLst>
              <a:ext uri="{FF2B5EF4-FFF2-40B4-BE49-F238E27FC236}">
                <a16:creationId xmlns:a16="http://schemas.microsoft.com/office/drawing/2014/main" id="{635F1F6A-4A33-0D4C-994A-E75E9F208F53}"/>
              </a:ext>
            </a:extLst>
          </p:cNvPr>
          <p:cNvSpPr txBox="1"/>
          <p:nvPr/>
        </p:nvSpPr>
        <p:spPr>
          <a:xfrm>
            <a:off x="2498131" y="3516954"/>
            <a:ext cx="2071609" cy="707886"/>
          </a:xfrm>
          <a:prstGeom prst="rect">
            <a:avLst/>
          </a:prstGeom>
          <a:noFill/>
        </p:spPr>
        <p:txBody>
          <a:bodyPr wrap="square" rtlCol="0">
            <a:spAutoFit/>
          </a:bodyPr>
          <a:lstStyle/>
          <a:p>
            <a:r>
              <a:rPr lang="en-US" sz="2000" dirty="0"/>
              <a:t>10 images/person</a:t>
            </a:r>
          </a:p>
          <a:p>
            <a:r>
              <a:rPr lang="en-US" sz="2000" dirty="0"/>
              <a:t>65 people</a:t>
            </a:r>
          </a:p>
        </p:txBody>
      </p:sp>
      <p:graphicFrame>
        <p:nvGraphicFramePr>
          <p:cNvPr id="18" name="Table 17">
            <a:extLst>
              <a:ext uri="{FF2B5EF4-FFF2-40B4-BE49-F238E27FC236}">
                <a16:creationId xmlns:a16="http://schemas.microsoft.com/office/drawing/2014/main" id="{10EB1539-944B-5746-84F2-A2D4DD7FDE31}"/>
              </a:ext>
            </a:extLst>
          </p:cNvPr>
          <p:cNvGraphicFramePr>
            <a:graphicFrameLocks noGrp="1"/>
          </p:cNvGraphicFramePr>
          <p:nvPr/>
        </p:nvGraphicFramePr>
        <p:xfrm>
          <a:off x="2653115" y="4901715"/>
          <a:ext cx="6885770" cy="1188720"/>
        </p:xfrm>
        <a:graphic>
          <a:graphicData uri="http://schemas.openxmlformats.org/drawingml/2006/table">
            <a:tbl>
              <a:tblPr firstRow="1" bandRow="1">
                <a:tableStyleId>{72833802-FEF1-4C79-8D5D-14CF1EAF98D9}</a:tableStyleId>
              </a:tblPr>
              <a:tblGrid>
                <a:gridCol w="3442885">
                  <a:extLst>
                    <a:ext uri="{9D8B030D-6E8A-4147-A177-3AD203B41FA5}">
                      <a16:colId xmlns:a16="http://schemas.microsoft.com/office/drawing/2014/main" val="3304706889"/>
                    </a:ext>
                  </a:extLst>
                </a:gridCol>
                <a:gridCol w="3442885">
                  <a:extLst>
                    <a:ext uri="{9D8B030D-6E8A-4147-A177-3AD203B41FA5}">
                      <a16:colId xmlns:a16="http://schemas.microsoft.com/office/drawing/2014/main" val="1723295125"/>
                    </a:ext>
                  </a:extLst>
                </a:gridCol>
              </a:tblGrid>
              <a:tr h="370840">
                <a:tc gridSpan="2">
                  <a:txBody>
                    <a:bodyPr/>
                    <a:lstStyle/>
                    <a:p>
                      <a:pPr algn="ctr"/>
                      <a:r>
                        <a:rPr lang="en-US" sz="2000" dirty="0"/>
                        <a:t>Classification Accuracy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615803991"/>
                  </a:ext>
                </a:extLst>
              </a:tr>
              <a:tr h="370840">
                <a:tc>
                  <a:txBody>
                    <a:bodyPr/>
                    <a:lstStyle/>
                    <a:p>
                      <a:pPr algn="ctr"/>
                      <a:r>
                        <a:rPr lang="en-US" sz="2000" dirty="0"/>
                        <a:t>Without Transfer Learning</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000" dirty="0"/>
                        <a:t>With Transfer Learning</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2605530"/>
                  </a:ext>
                </a:extLst>
              </a:tr>
              <a:tr h="370840">
                <a:tc>
                  <a:txBody>
                    <a:bodyPr/>
                    <a:lstStyle/>
                    <a:p>
                      <a:pPr algn="ctr"/>
                      <a:r>
                        <a:rPr lang="en-US" sz="2000" dirty="0"/>
                        <a:t>1%</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000" dirty="0"/>
                        <a:t>93.47%</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841143440"/>
                  </a:ext>
                </a:extLst>
              </a:tr>
            </a:tbl>
          </a:graphicData>
        </a:graphic>
      </p:graphicFrame>
      <p:grpSp>
        <p:nvGrpSpPr>
          <p:cNvPr id="36" name="Group 35">
            <a:extLst>
              <a:ext uri="{FF2B5EF4-FFF2-40B4-BE49-F238E27FC236}">
                <a16:creationId xmlns:a16="http://schemas.microsoft.com/office/drawing/2014/main" id="{8EA46102-BE05-0C4C-A174-420E65DBB205}"/>
              </a:ext>
            </a:extLst>
          </p:cNvPr>
          <p:cNvGrpSpPr/>
          <p:nvPr/>
        </p:nvGrpSpPr>
        <p:grpSpPr>
          <a:xfrm>
            <a:off x="954028" y="2747739"/>
            <a:ext cx="1428276" cy="1111310"/>
            <a:chOff x="2795582" y="3976278"/>
            <a:chExt cx="1428276" cy="1111310"/>
          </a:xfrm>
        </p:grpSpPr>
        <p:pic>
          <p:nvPicPr>
            <p:cNvPr id="37" name="Picture 36">
              <a:extLst>
                <a:ext uri="{FF2B5EF4-FFF2-40B4-BE49-F238E27FC236}">
                  <a16:creationId xmlns:a16="http://schemas.microsoft.com/office/drawing/2014/main" id="{934FAEF3-23CB-9749-AF27-A4A6F6BAE2B1}"/>
                </a:ext>
              </a:extLst>
            </p:cNvPr>
            <p:cNvPicPr>
              <a:picLocks noChangeAspect="1"/>
            </p:cNvPicPr>
            <p:nvPr/>
          </p:nvPicPr>
          <p:blipFill>
            <a:blip r:embed="rId2"/>
            <a:stretch>
              <a:fillRect/>
            </a:stretch>
          </p:blipFill>
          <p:spPr>
            <a:xfrm>
              <a:off x="3154120" y="3976278"/>
              <a:ext cx="711200" cy="711200"/>
            </a:xfrm>
            <a:prstGeom prst="ellipse">
              <a:avLst/>
            </a:prstGeom>
          </p:spPr>
        </p:pic>
        <p:sp>
          <p:nvSpPr>
            <p:cNvPr id="38" name="TextBox 37">
              <a:extLst>
                <a:ext uri="{FF2B5EF4-FFF2-40B4-BE49-F238E27FC236}">
                  <a16:creationId xmlns:a16="http://schemas.microsoft.com/office/drawing/2014/main" id="{FADBE953-CD61-7A41-A9FD-9C0D581CCE71}"/>
                </a:ext>
              </a:extLst>
            </p:cNvPr>
            <p:cNvSpPr txBox="1"/>
            <p:nvPr/>
          </p:nvSpPr>
          <p:spPr>
            <a:xfrm>
              <a:off x="2795582" y="4687478"/>
              <a:ext cx="1428276" cy="400110"/>
            </a:xfrm>
            <a:prstGeom prst="rect">
              <a:avLst/>
            </a:prstGeom>
            <a:noFill/>
          </p:spPr>
          <p:txBody>
            <a:bodyPr wrap="none" rtlCol="0">
              <a:spAutoFit/>
            </a:bodyPr>
            <a:lstStyle/>
            <a:p>
              <a:r>
                <a:rPr lang="en-US" sz="2000" dirty="0"/>
                <a:t>Company X</a:t>
              </a:r>
            </a:p>
          </p:txBody>
        </p:sp>
      </p:grpSp>
    </p:spTree>
    <p:extLst>
      <p:ext uri="{BB962C8B-B14F-4D97-AF65-F5344CB8AC3E}">
        <p14:creationId xmlns:p14="http://schemas.microsoft.com/office/powerpoint/2010/main" val="26315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F829F878-3E18-584A-94BC-EEA56AECEA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32250" y="4703658"/>
            <a:ext cx="733454" cy="662245"/>
          </a:xfrm>
          <a:prstGeom prst="rect">
            <a:avLst/>
          </a:prstGeom>
        </p:spPr>
      </p:pic>
      <p:pic>
        <p:nvPicPr>
          <p:cNvPr id="55" name="Picture 54">
            <a:extLst>
              <a:ext uri="{FF2B5EF4-FFF2-40B4-BE49-F238E27FC236}">
                <a16:creationId xmlns:a16="http://schemas.microsoft.com/office/drawing/2014/main" id="{B2EE09F0-D3AC-E146-9E96-715D718588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76553" y="4703658"/>
            <a:ext cx="733455" cy="662246"/>
          </a:xfrm>
          <a:prstGeom prst="rect">
            <a:avLst/>
          </a:prstGeom>
        </p:spPr>
      </p:pic>
      <p:cxnSp>
        <p:nvCxnSpPr>
          <p:cNvPr id="116" name="Straight Arrow Connector 115">
            <a:extLst>
              <a:ext uri="{FF2B5EF4-FFF2-40B4-BE49-F238E27FC236}">
                <a16:creationId xmlns:a16="http://schemas.microsoft.com/office/drawing/2014/main" id="{0DCE0265-01DF-7043-9136-29B0FDC50AB5}"/>
              </a:ext>
            </a:extLst>
          </p:cNvPr>
          <p:cNvCxnSpPr>
            <a:cxnSpLocks/>
            <a:stCxn id="96" idx="2"/>
            <a:endCxn id="105" idx="1"/>
          </p:cNvCxnSpPr>
          <p:nvPr/>
        </p:nvCxnSpPr>
        <p:spPr>
          <a:xfrm>
            <a:off x="5172910" y="4083522"/>
            <a:ext cx="1533156" cy="1144459"/>
          </a:xfrm>
          <a:prstGeom prst="straightConnector1">
            <a:avLst/>
          </a:prstGeom>
          <a:ln w="2540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DDA9301-5C22-7C4F-961F-DA8875FE5813}"/>
              </a:ext>
            </a:extLst>
          </p:cNvPr>
          <p:cNvSpPr>
            <a:spLocks noGrp="1"/>
          </p:cNvSpPr>
          <p:nvPr>
            <p:ph type="title"/>
          </p:nvPr>
        </p:nvSpPr>
        <p:spPr/>
        <p:txBody>
          <a:bodyPr/>
          <a:lstStyle/>
          <a:p>
            <a:pPr algn="ctr"/>
            <a:r>
              <a:rPr lang="en-US" b="1" dirty="0">
                <a:solidFill>
                  <a:srgbClr val="0070C0"/>
                </a:solidFill>
              </a:rPr>
              <a:t>Is Transfer Learning Safe?</a:t>
            </a:r>
          </a:p>
        </p:txBody>
      </p:sp>
      <p:sp>
        <p:nvSpPr>
          <p:cNvPr id="5" name="Content Placeholder 4">
            <a:extLst>
              <a:ext uri="{FF2B5EF4-FFF2-40B4-BE49-F238E27FC236}">
                <a16:creationId xmlns:a16="http://schemas.microsoft.com/office/drawing/2014/main" id="{1E83003C-369D-3B4A-A127-69EBD1F473E6}"/>
              </a:ext>
            </a:extLst>
          </p:cNvPr>
          <p:cNvSpPr>
            <a:spLocks noGrp="1"/>
          </p:cNvSpPr>
          <p:nvPr>
            <p:ph idx="1"/>
          </p:nvPr>
        </p:nvSpPr>
        <p:spPr/>
        <p:txBody>
          <a:bodyPr>
            <a:normAutofit/>
          </a:bodyPr>
          <a:lstStyle/>
          <a:p>
            <a:r>
              <a:rPr lang="en-US" sz="2400" dirty="0"/>
              <a:t>Transfer Learning lacks diversity</a:t>
            </a:r>
          </a:p>
          <a:p>
            <a:pPr lvl="1"/>
            <a:r>
              <a:rPr lang="en-US" sz="2000" dirty="0"/>
              <a:t>Users have very limited choices of Teacher models</a:t>
            </a:r>
          </a:p>
        </p:txBody>
      </p:sp>
      <p:sp>
        <p:nvSpPr>
          <p:cNvPr id="4" name="Slide Number Placeholder 3">
            <a:extLst>
              <a:ext uri="{FF2B5EF4-FFF2-40B4-BE49-F238E27FC236}">
                <a16:creationId xmlns:a16="http://schemas.microsoft.com/office/drawing/2014/main" id="{1E58806B-EEDE-9546-BBD6-19E8B3935F01}"/>
              </a:ext>
            </a:extLst>
          </p:cNvPr>
          <p:cNvSpPr>
            <a:spLocks noGrp="1"/>
          </p:cNvSpPr>
          <p:nvPr>
            <p:ph type="sldNum" sz="quarter" idx="12"/>
          </p:nvPr>
        </p:nvSpPr>
        <p:spPr/>
        <p:txBody>
          <a:bodyPr/>
          <a:lstStyle/>
          <a:p>
            <a:fld id="{076CC231-E751-8B47-BED0-B4D6C708B202}" type="slidenum">
              <a:rPr lang="en-US" smtClean="0"/>
              <a:t>16</a:t>
            </a:fld>
            <a:endParaRPr lang="en-US"/>
          </a:p>
        </p:txBody>
      </p:sp>
      <p:pic>
        <p:nvPicPr>
          <p:cNvPr id="96" name="Picture 95">
            <a:extLst>
              <a:ext uri="{FF2B5EF4-FFF2-40B4-BE49-F238E27FC236}">
                <a16:creationId xmlns:a16="http://schemas.microsoft.com/office/drawing/2014/main" id="{4084E77F-E8EC-3849-8717-C8CC09CDEC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13015" y="2780845"/>
            <a:ext cx="1519790" cy="1302677"/>
          </a:xfrm>
          <a:prstGeom prst="rect">
            <a:avLst/>
          </a:prstGeom>
        </p:spPr>
      </p:pic>
      <p:sp>
        <p:nvSpPr>
          <p:cNvPr id="97" name="TextBox 96">
            <a:extLst>
              <a:ext uri="{FF2B5EF4-FFF2-40B4-BE49-F238E27FC236}">
                <a16:creationId xmlns:a16="http://schemas.microsoft.com/office/drawing/2014/main" id="{251E258D-33DD-304D-81C0-B0E3C46ED1BF}"/>
              </a:ext>
            </a:extLst>
          </p:cNvPr>
          <p:cNvSpPr txBox="1"/>
          <p:nvPr/>
        </p:nvSpPr>
        <p:spPr>
          <a:xfrm>
            <a:off x="2676553" y="3122472"/>
            <a:ext cx="1714098" cy="400110"/>
          </a:xfrm>
          <a:prstGeom prst="rect">
            <a:avLst/>
          </a:prstGeom>
          <a:noFill/>
        </p:spPr>
        <p:txBody>
          <a:bodyPr wrap="square" rtlCol="0">
            <a:spAutoFit/>
          </a:bodyPr>
          <a:lstStyle/>
          <a:p>
            <a:pPr algn="ctr"/>
            <a:r>
              <a:rPr lang="en-US" sz="2000" dirty="0"/>
              <a:t>Same</a:t>
            </a:r>
            <a:r>
              <a:rPr lang="zh-CN" altLang="en-US" sz="2000" dirty="0"/>
              <a:t> </a:t>
            </a:r>
            <a:r>
              <a:rPr lang="en-US" sz="2000" dirty="0"/>
              <a:t>Teacher</a:t>
            </a:r>
          </a:p>
        </p:txBody>
      </p:sp>
      <p:grpSp>
        <p:nvGrpSpPr>
          <p:cNvPr id="98" name="Group 97">
            <a:extLst>
              <a:ext uri="{FF2B5EF4-FFF2-40B4-BE49-F238E27FC236}">
                <a16:creationId xmlns:a16="http://schemas.microsoft.com/office/drawing/2014/main" id="{AA2A68B3-339E-3043-B475-1E402A3E7CA5}"/>
              </a:ext>
            </a:extLst>
          </p:cNvPr>
          <p:cNvGrpSpPr/>
          <p:nvPr/>
        </p:nvGrpSpPr>
        <p:grpSpPr>
          <a:xfrm>
            <a:off x="2832685" y="5123828"/>
            <a:ext cx="1393009" cy="1113819"/>
            <a:chOff x="2813216" y="3976278"/>
            <a:chExt cx="1393009" cy="1113819"/>
          </a:xfrm>
        </p:grpSpPr>
        <p:pic>
          <p:nvPicPr>
            <p:cNvPr id="99" name="Picture 98">
              <a:extLst>
                <a:ext uri="{FF2B5EF4-FFF2-40B4-BE49-F238E27FC236}">
                  <a16:creationId xmlns:a16="http://schemas.microsoft.com/office/drawing/2014/main" id="{A79F9241-54FC-E947-B136-2871C59F5E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54120" y="3976278"/>
              <a:ext cx="711200" cy="711200"/>
            </a:xfrm>
            <a:prstGeom prst="ellipse">
              <a:avLst/>
            </a:prstGeom>
          </p:spPr>
        </p:pic>
        <p:sp>
          <p:nvSpPr>
            <p:cNvPr id="100" name="TextBox 99">
              <a:extLst>
                <a:ext uri="{FF2B5EF4-FFF2-40B4-BE49-F238E27FC236}">
                  <a16:creationId xmlns:a16="http://schemas.microsoft.com/office/drawing/2014/main" id="{5892542B-D9DB-814D-BCA3-00FDC9457FE6}"/>
                </a:ext>
              </a:extLst>
            </p:cNvPr>
            <p:cNvSpPr txBox="1"/>
            <p:nvPr/>
          </p:nvSpPr>
          <p:spPr>
            <a:xfrm>
              <a:off x="2813216" y="4689987"/>
              <a:ext cx="1393009" cy="400110"/>
            </a:xfrm>
            <a:prstGeom prst="rect">
              <a:avLst/>
            </a:prstGeom>
            <a:noFill/>
          </p:spPr>
          <p:txBody>
            <a:bodyPr wrap="none" rtlCol="0">
              <a:spAutoFit/>
            </a:bodyPr>
            <a:lstStyle/>
            <a:p>
              <a:pPr algn="ctr"/>
              <a:r>
                <a:rPr lang="en-US" sz="2000" dirty="0"/>
                <a:t>Company A</a:t>
              </a:r>
            </a:p>
          </p:txBody>
        </p:sp>
      </p:grpSp>
      <p:grpSp>
        <p:nvGrpSpPr>
          <p:cNvPr id="104" name="Group 103">
            <a:extLst>
              <a:ext uri="{FF2B5EF4-FFF2-40B4-BE49-F238E27FC236}">
                <a16:creationId xmlns:a16="http://schemas.microsoft.com/office/drawing/2014/main" id="{DD27E86B-7D23-A448-8B3D-33F7FE9A263B}"/>
              </a:ext>
            </a:extLst>
          </p:cNvPr>
          <p:cNvGrpSpPr/>
          <p:nvPr/>
        </p:nvGrpSpPr>
        <p:grpSpPr>
          <a:xfrm>
            <a:off x="6413742" y="5123828"/>
            <a:ext cx="1087541" cy="1113819"/>
            <a:chOff x="2965949" y="3976278"/>
            <a:chExt cx="1087541" cy="1113819"/>
          </a:xfrm>
        </p:grpSpPr>
        <p:pic>
          <p:nvPicPr>
            <p:cNvPr id="105" name="Picture 104">
              <a:extLst>
                <a:ext uri="{FF2B5EF4-FFF2-40B4-BE49-F238E27FC236}">
                  <a16:creationId xmlns:a16="http://schemas.microsoft.com/office/drawing/2014/main" id="{E13E0232-F92D-DC45-959C-A58FD1AE6B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54120" y="3976278"/>
              <a:ext cx="711200" cy="711200"/>
            </a:xfrm>
            <a:prstGeom prst="ellipse">
              <a:avLst/>
            </a:prstGeom>
          </p:spPr>
        </p:pic>
        <p:sp>
          <p:nvSpPr>
            <p:cNvPr id="106" name="TextBox 105">
              <a:extLst>
                <a:ext uri="{FF2B5EF4-FFF2-40B4-BE49-F238E27FC236}">
                  <a16:creationId xmlns:a16="http://schemas.microsoft.com/office/drawing/2014/main" id="{0C08BCEE-E941-EF47-886C-7C092AD16AFB}"/>
                </a:ext>
              </a:extLst>
            </p:cNvPr>
            <p:cNvSpPr txBox="1"/>
            <p:nvPr/>
          </p:nvSpPr>
          <p:spPr>
            <a:xfrm>
              <a:off x="2965949" y="4689987"/>
              <a:ext cx="1087541" cy="400110"/>
            </a:xfrm>
            <a:prstGeom prst="rect">
              <a:avLst/>
            </a:prstGeom>
            <a:noFill/>
          </p:spPr>
          <p:txBody>
            <a:bodyPr wrap="none" rtlCol="0">
              <a:spAutoFit/>
            </a:bodyPr>
            <a:lstStyle/>
            <a:p>
              <a:pPr algn="ctr"/>
              <a:r>
                <a:rPr lang="en-US" sz="2000" dirty="0"/>
                <a:t>Attacker</a:t>
              </a:r>
            </a:p>
          </p:txBody>
        </p:sp>
      </p:grpSp>
      <p:cxnSp>
        <p:nvCxnSpPr>
          <p:cNvPr id="109" name="Straight Arrow Connector 108">
            <a:extLst>
              <a:ext uri="{FF2B5EF4-FFF2-40B4-BE49-F238E27FC236}">
                <a16:creationId xmlns:a16="http://schemas.microsoft.com/office/drawing/2014/main" id="{9A9106EA-0297-BE43-9CD3-6F2A72134C35}"/>
              </a:ext>
            </a:extLst>
          </p:cNvPr>
          <p:cNvCxnSpPr>
            <a:cxnSpLocks/>
            <a:stCxn id="96" idx="2"/>
            <a:endCxn id="99" idx="7"/>
          </p:cNvCxnSpPr>
          <p:nvPr/>
        </p:nvCxnSpPr>
        <p:spPr>
          <a:xfrm flipH="1">
            <a:off x="3780636" y="4083522"/>
            <a:ext cx="1392274" cy="1144459"/>
          </a:xfrm>
          <a:prstGeom prst="straightConnector1">
            <a:avLst/>
          </a:prstGeom>
          <a:ln w="2540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F24613C-503F-B74F-9E56-E0984FD0FAFE}"/>
              </a:ext>
            </a:extLst>
          </p:cNvPr>
          <p:cNvCxnSpPr>
            <a:cxnSpLocks/>
            <a:stCxn id="96" idx="2"/>
          </p:cNvCxnSpPr>
          <p:nvPr/>
        </p:nvCxnSpPr>
        <p:spPr>
          <a:xfrm>
            <a:off x="5172910" y="4083522"/>
            <a:ext cx="117485" cy="1040306"/>
          </a:xfrm>
          <a:prstGeom prst="straightConnector1">
            <a:avLst/>
          </a:prstGeom>
          <a:ln w="25400">
            <a:solidFill>
              <a:schemeClr val="tx1"/>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FB1497D-7627-F448-B6EC-0D0B97AEE0A5}"/>
              </a:ext>
            </a:extLst>
          </p:cNvPr>
          <p:cNvGrpSpPr/>
          <p:nvPr/>
        </p:nvGrpSpPr>
        <p:grpSpPr>
          <a:xfrm>
            <a:off x="3224674" y="4614862"/>
            <a:ext cx="4486517" cy="4235886"/>
            <a:chOff x="3283854" y="4688062"/>
            <a:chExt cx="4486517" cy="4235886"/>
          </a:xfrm>
        </p:grpSpPr>
        <p:sp>
          <p:nvSpPr>
            <p:cNvPr id="119" name="Arc 118">
              <a:extLst>
                <a:ext uri="{FF2B5EF4-FFF2-40B4-BE49-F238E27FC236}">
                  <a16:creationId xmlns:a16="http://schemas.microsoft.com/office/drawing/2014/main" id="{7505473E-0E18-0449-9762-822D9F0660AF}"/>
                </a:ext>
              </a:extLst>
            </p:cNvPr>
            <p:cNvSpPr/>
            <p:nvPr/>
          </p:nvSpPr>
          <p:spPr>
            <a:xfrm rot="18817153">
              <a:off x="5100963" y="4826697"/>
              <a:ext cx="2067391" cy="2189715"/>
            </a:xfrm>
            <a:prstGeom prst="arc">
              <a:avLst/>
            </a:prstGeom>
            <a:ln w="25400">
              <a:solidFill>
                <a:srgbClr val="ED514E"/>
              </a:solidFill>
              <a:headEnd type="arrow"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Arc 120">
              <a:extLst>
                <a:ext uri="{FF2B5EF4-FFF2-40B4-BE49-F238E27FC236}">
                  <a16:creationId xmlns:a16="http://schemas.microsoft.com/office/drawing/2014/main" id="{99E76F1B-8155-0641-9DAA-B0D78D1181AF}"/>
                </a:ext>
              </a:extLst>
            </p:cNvPr>
            <p:cNvSpPr/>
            <p:nvPr/>
          </p:nvSpPr>
          <p:spPr>
            <a:xfrm rot="18689804">
              <a:off x="3409170" y="4562746"/>
              <a:ext cx="4235886" cy="4486517"/>
            </a:xfrm>
            <a:prstGeom prst="arc">
              <a:avLst/>
            </a:prstGeom>
            <a:ln w="25400">
              <a:solidFill>
                <a:srgbClr val="ED514E"/>
              </a:solidFill>
              <a:headEnd type="arrow" w="lg" len="lg"/>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58" name="Picture 57">
            <a:extLst>
              <a:ext uri="{FF2B5EF4-FFF2-40B4-BE49-F238E27FC236}">
                <a16:creationId xmlns:a16="http://schemas.microsoft.com/office/drawing/2014/main" id="{79E95529-44F3-0545-97F2-2CD6B7A177D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85716" y="4603675"/>
            <a:ext cx="779342" cy="668007"/>
          </a:xfrm>
          <a:prstGeom prst="rect">
            <a:avLst/>
          </a:prstGeom>
        </p:spPr>
      </p:pic>
      <p:sp>
        <p:nvSpPr>
          <p:cNvPr id="26" name="Rectangular Callout 25">
            <a:extLst>
              <a:ext uri="{FF2B5EF4-FFF2-40B4-BE49-F238E27FC236}">
                <a16:creationId xmlns:a16="http://schemas.microsoft.com/office/drawing/2014/main" id="{1FFE0F4B-48C1-0947-AEF6-B49F5EC164EB}"/>
              </a:ext>
            </a:extLst>
          </p:cNvPr>
          <p:cNvSpPr/>
          <p:nvPr/>
        </p:nvSpPr>
        <p:spPr>
          <a:xfrm>
            <a:off x="7001089" y="3395930"/>
            <a:ext cx="4352711" cy="580969"/>
          </a:xfrm>
          <a:prstGeom prst="wedgeRectCallout">
            <a:avLst>
              <a:gd name="adj1" fmla="val -71260"/>
              <a:gd name="adj2" fmla="val 14662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Help attacker exploit all Student models</a:t>
            </a:r>
          </a:p>
        </p:txBody>
      </p:sp>
      <p:grpSp>
        <p:nvGrpSpPr>
          <p:cNvPr id="7" name="Group 6">
            <a:extLst>
              <a:ext uri="{FF2B5EF4-FFF2-40B4-BE49-F238E27FC236}">
                <a16:creationId xmlns:a16="http://schemas.microsoft.com/office/drawing/2014/main" id="{93C43D01-6B41-8D4E-88FD-36DAE743BE4E}"/>
              </a:ext>
            </a:extLst>
          </p:cNvPr>
          <p:cNvGrpSpPr/>
          <p:nvPr/>
        </p:nvGrpSpPr>
        <p:grpSpPr>
          <a:xfrm>
            <a:off x="4594692" y="5079513"/>
            <a:ext cx="1391407" cy="1158134"/>
            <a:chOff x="5253353" y="5044225"/>
            <a:chExt cx="1391407" cy="1158134"/>
          </a:xfrm>
        </p:grpSpPr>
        <p:sp>
          <p:nvSpPr>
            <p:cNvPr id="103" name="TextBox 102">
              <a:extLst>
                <a:ext uri="{FF2B5EF4-FFF2-40B4-BE49-F238E27FC236}">
                  <a16:creationId xmlns:a16="http://schemas.microsoft.com/office/drawing/2014/main" id="{1D96F0EC-D169-934A-B380-AE0A5523B8B9}"/>
                </a:ext>
              </a:extLst>
            </p:cNvPr>
            <p:cNvSpPr txBox="1"/>
            <p:nvPr/>
          </p:nvSpPr>
          <p:spPr>
            <a:xfrm>
              <a:off x="5253353" y="5802249"/>
              <a:ext cx="1391407" cy="400110"/>
            </a:xfrm>
            <a:prstGeom prst="rect">
              <a:avLst/>
            </a:prstGeom>
            <a:noFill/>
          </p:spPr>
          <p:txBody>
            <a:bodyPr wrap="none" rtlCol="0">
              <a:spAutoFit/>
            </a:bodyPr>
            <a:lstStyle/>
            <a:p>
              <a:pPr algn="ctr"/>
              <a:r>
                <a:rPr lang="en-US" sz="2000" dirty="0"/>
                <a:t>Company B</a:t>
              </a:r>
            </a:p>
          </p:txBody>
        </p:sp>
        <p:pic>
          <p:nvPicPr>
            <p:cNvPr id="6" name="Picture 5">
              <a:extLst>
                <a:ext uri="{FF2B5EF4-FFF2-40B4-BE49-F238E27FC236}">
                  <a16:creationId xmlns:a16="http://schemas.microsoft.com/office/drawing/2014/main" id="{8C031247-C48E-7A46-AE64-CA13F69A942D}"/>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619924" y="5044225"/>
              <a:ext cx="1004174" cy="753130"/>
            </a:xfrm>
            <a:prstGeom prst="rect">
              <a:avLst/>
            </a:prstGeom>
          </p:spPr>
        </p:pic>
      </p:grpSp>
    </p:spTree>
    <p:extLst>
      <p:ext uri="{BB962C8B-B14F-4D97-AF65-F5344CB8AC3E}">
        <p14:creationId xmlns:p14="http://schemas.microsoft.com/office/powerpoint/2010/main" val="225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5978"/>
            <a:ext cx="10515600" cy="1325563"/>
          </a:xfrm>
        </p:spPr>
        <p:txBody>
          <a:bodyPr/>
          <a:lstStyle/>
          <a:p>
            <a:r>
              <a:rPr lang="en-US" b="1" dirty="0">
                <a:solidFill>
                  <a:srgbClr val="0070C0"/>
                </a:solidFill>
              </a:rPr>
              <a:t>                  Attention and Transformer</a:t>
            </a:r>
          </a:p>
        </p:txBody>
      </p:sp>
    </p:spTree>
    <p:extLst>
      <p:ext uri="{BB962C8B-B14F-4D97-AF65-F5344CB8AC3E}">
        <p14:creationId xmlns:p14="http://schemas.microsoft.com/office/powerpoint/2010/main" val="1814988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499478"/>
            <a:ext cx="10515600" cy="1325563"/>
          </a:xfrm>
        </p:spPr>
        <p:txBody>
          <a:bodyPr/>
          <a:lstStyle/>
          <a:p>
            <a:r>
              <a:rPr lang="en-US" b="1" dirty="0">
                <a:solidFill>
                  <a:srgbClr val="0070C0"/>
                </a:solidFill>
              </a:rPr>
              <a:t> Sequence to Sequence, Attention and Transformers</a:t>
            </a:r>
          </a:p>
        </p:txBody>
      </p:sp>
      <p:sp>
        <p:nvSpPr>
          <p:cNvPr id="3" name="TextBox 2">
            <a:extLst>
              <a:ext uri="{FF2B5EF4-FFF2-40B4-BE49-F238E27FC236}">
                <a16:creationId xmlns:a16="http://schemas.microsoft.com/office/drawing/2014/main" id="{E9CE6C84-9B93-12B0-3382-47529A4C7249}"/>
              </a:ext>
            </a:extLst>
          </p:cNvPr>
          <p:cNvSpPr txBox="1"/>
          <p:nvPr/>
        </p:nvSpPr>
        <p:spPr>
          <a:xfrm>
            <a:off x="1016000" y="1724362"/>
            <a:ext cx="9461500" cy="6617196"/>
          </a:xfrm>
          <a:prstGeom prst="rect">
            <a:avLst/>
          </a:prstGeom>
          <a:noFill/>
        </p:spPr>
        <p:txBody>
          <a:bodyPr wrap="square" rtlCol="0">
            <a:spAutoFit/>
          </a:bodyPr>
          <a:lstStyle/>
          <a:p>
            <a:pPr algn="l"/>
            <a:r>
              <a:rPr lang="en-US" sz="2800" b="1" i="0" dirty="0">
                <a:solidFill>
                  <a:srgbClr val="333333"/>
                </a:solidFill>
                <a:effectLst/>
                <a:latin typeface="-apple-system"/>
              </a:rPr>
              <a:t>In the context of Machine Learning a sequence is an ordered data structure, whose </a:t>
            </a:r>
            <a:r>
              <a:rPr lang="en-US" sz="2800" b="1" i="0" dirty="0">
                <a:solidFill>
                  <a:srgbClr val="C00000"/>
                </a:solidFill>
                <a:effectLst/>
                <a:latin typeface="-apple-system"/>
              </a:rPr>
              <a:t>successive elements are somehow correlated.</a:t>
            </a:r>
          </a:p>
          <a:p>
            <a:pPr algn="l"/>
            <a:r>
              <a:rPr lang="en-US" sz="2800" b="1" i="0" dirty="0">
                <a:solidFill>
                  <a:srgbClr val="333333"/>
                </a:solidFill>
                <a:effectLst/>
                <a:latin typeface="-apple-system"/>
              </a:rPr>
              <a:t>Examples:</a:t>
            </a:r>
          </a:p>
          <a:p>
            <a:pPr algn="l"/>
            <a:endParaRPr lang="en-US" b="0" i="0" dirty="0">
              <a:solidFill>
                <a:srgbClr val="333333"/>
              </a:solidFill>
              <a:effectLst/>
              <a:latin typeface="-apple-system"/>
            </a:endParaRPr>
          </a:p>
          <a:p>
            <a:pPr algn="l">
              <a:buFont typeface="Arial" panose="020B0604020202020204" pitchFamily="34" charset="0"/>
              <a:buChar char="•"/>
            </a:pPr>
            <a:r>
              <a:rPr lang="en-US" sz="2000" b="1" i="0" dirty="0">
                <a:solidFill>
                  <a:srgbClr val="C00000"/>
                </a:solidFill>
                <a:effectLst/>
                <a:latin typeface="-apple-system"/>
              </a:rPr>
              <a:t>Univariate Time Series Data:</a:t>
            </a:r>
          </a:p>
          <a:p>
            <a:pPr marL="742950" lvl="1" indent="-285750" algn="l">
              <a:buFont typeface="Arial" panose="020B0604020202020204" pitchFamily="34" charset="0"/>
              <a:buChar char="•"/>
            </a:pPr>
            <a:r>
              <a:rPr lang="en-US" b="0" i="0" dirty="0">
                <a:solidFill>
                  <a:srgbClr val="C00000"/>
                </a:solidFill>
                <a:effectLst/>
                <a:latin typeface="-apple-system"/>
              </a:rPr>
              <a:t>Stock price of a company</a:t>
            </a:r>
          </a:p>
          <a:p>
            <a:pPr marL="742950" lvl="1" indent="-285750" algn="l">
              <a:buFont typeface="Arial" panose="020B0604020202020204" pitchFamily="34" charset="0"/>
              <a:buChar char="•"/>
            </a:pPr>
            <a:r>
              <a:rPr lang="en-US" b="0" i="0" dirty="0">
                <a:solidFill>
                  <a:srgbClr val="C00000"/>
                </a:solidFill>
                <a:effectLst/>
                <a:latin typeface="-apple-system"/>
              </a:rPr>
              <a:t>Average daily temperature over a certain period of time</a:t>
            </a:r>
          </a:p>
          <a:p>
            <a:pPr marL="742950" lvl="1" indent="-285750" algn="l">
              <a:buFont typeface="Arial" panose="020B0604020202020204" pitchFamily="34" charset="0"/>
              <a:buChar char="•"/>
            </a:pPr>
            <a:r>
              <a:rPr lang="en-US" b="0" i="0" dirty="0">
                <a:solidFill>
                  <a:srgbClr val="C00000"/>
                </a:solidFill>
                <a:effectLst/>
                <a:latin typeface="-apple-system"/>
              </a:rPr>
              <a:t>In general data which is tracked by sensors over time, e.g. </a:t>
            </a:r>
            <a:r>
              <a:rPr lang="en-US" b="0" i="0" dirty="0" err="1">
                <a:solidFill>
                  <a:srgbClr val="C00000"/>
                </a:solidFill>
                <a:effectLst/>
                <a:latin typeface="-apple-system"/>
              </a:rPr>
              <a:t>accelaration</a:t>
            </a:r>
            <a:r>
              <a:rPr lang="en-US" b="0" i="0" dirty="0">
                <a:solidFill>
                  <a:srgbClr val="C00000"/>
                </a:solidFill>
                <a:effectLst/>
                <a:latin typeface="-apple-system"/>
              </a:rPr>
              <a:t>, speed, energy-consumption, pressure, emissions, …</a:t>
            </a:r>
          </a:p>
          <a:p>
            <a:pPr marL="742950" lvl="1" indent="-285750" algn="l">
              <a:buFont typeface="Arial" panose="020B0604020202020204" pitchFamily="34" charset="0"/>
              <a:buChar char="•"/>
            </a:pPr>
            <a:endParaRPr lang="en-US" b="0" i="0" dirty="0">
              <a:solidFill>
                <a:srgbClr val="333333"/>
              </a:solidFill>
              <a:effectLst/>
              <a:latin typeface="-apple-system"/>
            </a:endParaRPr>
          </a:p>
          <a:p>
            <a:pPr algn="l">
              <a:buFont typeface="Arial" panose="020B0604020202020204" pitchFamily="34" charset="0"/>
              <a:buChar char="•"/>
            </a:pPr>
            <a:r>
              <a:rPr lang="en-US" sz="2000" b="1" i="0" dirty="0">
                <a:solidFill>
                  <a:srgbClr val="333333"/>
                </a:solidFill>
                <a:effectLst/>
                <a:latin typeface="-apple-system"/>
              </a:rPr>
              <a:t>Multivariate Time Series Data:</a:t>
            </a:r>
          </a:p>
          <a:p>
            <a:pPr marL="742950" lvl="1" indent="-285750" algn="l">
              <a:buFont typeface="Arial" panose="020B0604020202020204" pitchFamily="34" charset="0"/>
              <a:buChar char="•"/>
            </a:pPr>
            <a:r>
              <a:rPr lang="en-US" b="0" i="0" dirty="0">
                <a:solidFill>
                  <a:srgbClr val="333333"/>
                </a:solidFill>
                <a:effectLst/>
                <a:latin typeface="-apple-system"/>
              </a:rPr>
              <a:t>For a specific product in an online-shop: Daily number of clicks, number of purchases, number of ratings, number of returns</a:t>
            </a:r>
          </a:p>
          <a:p>
            <a:pPr lvl="1" algn="l"/>
            <a:endParaRPr lang="en-US" b="0" i="0" dirty="0">
              <a:solidFill>
                <a:srgbClr val="333333"/>
              </a:solidFill>
              <a:effectLst/>
              <a:latin typeface="-apple-system"/>
            </a:endParaRPr>
          </a:p>
          <a:p>
            <a:pPr algn="l">
              <a:buFont typeface="Arial" panose="020B0604020202020204" pitchFamily="34" charset="0"/>
              <a:buChar char="•"/>
            </a:pPr>
            <a:r>
              <a:rPr lang="en-US" sz="2000" b="1" i="0" dirty="0">
                <a:solidFill>
                  <a:srgbClr val="C00000"/>
                </a:solidFill>
                <a:effectLst/>
                <a:latin typeface="-apple-system"/>
              </a:rPr>
              <a:t>Natural Language: The words in a sentence, section, article, …</a:t>
            </a:r>
          </a:p>
          <a:p>
            <a:pPr algn="l">
              <a:buFont typeface="Arial" panose="020B0604020202020204" pitchFamily="34" charset="0"/>
              <a:buChar char="•"/>
            </a:pPr>
            <a:endParaRPr lang="en-US" b="0" i="0" dirty="0">
              <a:solidFill>
                <a:srgbClr val="333333"/>
              </a:solidFill>
              <a:effectLst/>
              <a:latin typeface="-apple-system"/>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17487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499478"/>
            <a:ext cx="10515600" cy="1325563"/>
          </a:xfrm>
        </p:spPr>
        <p:txBody>
          <a:bodyPr/>
          <a:lstStyle/>
          <a:p>
            <a:r>
              <a:rPr lang="en-US" b="1" dirty="0">
                <a:solidFill>
                  <a:srgbClr val="0070C0"/>
                </a:solidFill>
              </a:rPr>
              <a:t> Sequence to Sequence, Attention and Transformers</a:t>
            </a:r>
          </a:p>
        </p:txBody>
      </p:sp>
      <p:sp>
        <p:nvSpPr>
          <p:cNvPr id="3" name="TextBox 2">
            <a:extLst>
              <a:ext uri="{FF2B5EF4-FFF2-40B4-BE49-F238E27FC236}">
                <a16:creationId xmlns:a16="http://schemas.microsoft.com/office/drawing/2014/main" id="{E9CE6C84-9B93-12B0-3382-47529A4C7249}"/>
              </a:ext>
            </a:extLst>
          </p:cNvPr>
          <p:cNvSpPr txBox="1"/>
          <p:nvPr/>
        </p:nvSpPr>
        <p:spPr>
          <a:xfrm>
            <a:off x="1054100" y="1825041"/>
            <a:ext cx="8890000" cy="4524315"/>
          </a:xfrm>
          <a:prstGeom prst="rect">
            <a:avLst/>
          </a:prstGeom>
          <a:noFill/>
        </p:spPr>
        <p:txBody>
          <a:bodyPr wrap="square" rtlCol="0">
            <a:spAutoFit/>
          </a:bodyPr>
          <a:lstStyle/>
          <a:p>
            <a:pPr marL="285750" indent="-285750" algn="l">
              <a:buFont typeface="Wingdings" panose="05000000000000000000" pitchFamily="2" charset="2"/>
              <a:buChar char="ü"/>
            </a:pPr>
            <a:r>
              <a:rPr lang="en-US" b="0" i="0" dirty="0">
                <a:solidFill>
                  <a:srgbClr val="333333"/>
                </a:solidFill>
                <a:effectLst/>
                <a:latin typeface="-apple-system"/>
              </a:rPr>
              <a:t> </a:t>
            </a:r>
            <a:r>
              <a:rPr lang="en-US" b="1" i="0" dirty="0">
                <a:solidFill>
                  <a:srgbClr val="333333"/>
                </a:solidFill>
                <a:effectLst/>
                <a:latin typeface="-apple-system"/>
              </a:rPr>
              <a:t>Image: Sequence of pixels</a:t>
            </a:r>
          </a:p>
          <a:p>
            <a:pPr marL="285750" indent="-285750" algn="l">
              <a:buFont typeface="Wingdings" panose="05000000000000000000" pitchFamily="2" charset="2"/>
              <a:buChar char="ü"/>
            </a:pPr>
            <a:endParaRPr lang="en-US" b="0" i="0" dirty="0">
              <a:solidFill>
                <a:srgbClr val="333333"/>
              </a:solidFill>
              <a:effectLst/>
              <a:latin typeface="-apple-system"/>
            </a:endParaRPr>
          </a:p>
          <a:p>
            <a:pPr marL="285750" indent="-285750" algn="l">
              <a:buFont typeface="Wingdings" panose="05000000000000000000" pitchFamily="2" charset="2"/>
              <a:buChar char="ü"/>
            </a:pPr>
            <a:r>
              <a:rPr lang="en-US" b="1" i="0" dirty="0">
                <a:solidFill>
                  <a:srgbClr val="333333"/>
                </a:solidFill>
                <a:effectLst/>
                <a:latin typeface="-apple-system"/>
              </a:rPr>
              <a:t>Video: Sequence of frames</a:t>
            </a:r>
          </a:p>
          <a:p>
            <a:pPr marL="285750" indent="-285750" algn="l">
              <a:buFont typeface="Wingdings" panose="05000000000000000000" pitchFamily="2" charset="2"/>
              <a:buChar char="ü"/>
            </a:pPr>
            <a:endParaRPr lang="en-US" b="0" i="0" dirty="0">
              <a:solidFill>
                <a:srgbClr val="333333"/>
              </a:solidFill>
              <a:effectLst/>
              <a:latin typeface="-apple-system"/>
            </a:endParaRPr>
          </a:p>
          <a:p>
            <a:pPr marL="285750" indent="-285750" algn="l">
              <a:buFont typeface="Wingdings" panose="05000000000000000000" pitchFamily="2" charset="2"/>
              <a:buChar char="ü"/>
            </a:pPr>
            <a:r>
              <a:rPr lang="en-US" b="1" i="0" dirty="0">
                <a:solidFill>
                  <a:srgbClr val="C00000"/>
                </a:solidFill>
                <a:effectLst/>
                <a:latin typeface="-apple-system"/>
              </a:rPr>
              <a:t>The crucial property of sequences is the correlation between the individual datapoints. </a:t>
            </a:r>
          </a:p>
          <a:p>
            <a:pPr marL="742950" lvl="1" indent="-285750">
              <a:buFont typeface="Wingdings" panose="05000000000000000000" pitchFamily="2" charset="2"/>
              <a:buChar char="ü"/>
            </a:pPr>
            <a:r>
              <a:rPr lang="en-US" i="1" dirty="0">
                <a:solidFill>
                  <a:srgbClr val="333333"/>
                </a:solidFill>
                <a:effectLst/>
                <a:latin typeface="-apple-system"/>
              </a:rPr>
              <a:t>This means that for each element (datapoint) of the sequence, information is not only provided by it’s individual feature-vector, but also by the neighboring datapoints. </a:t>
            </a:r>
          </a:p>
          <a:p>
            <a:pPr marL="285750" indent="-285750" algn="l">
              <a:buFont typeface="Wingdings" panose="05000000000000000000" pitchFamily="2" charset="2"/>
              <a:buChar char="ü"/>
            </a:pPr>
            <a:endParaRPr lang="en-US" dirty="0">
              <a:solidFill>
                <a:srgbClr val="333333"/>
              </a:solidFill>
              <a:latin typeface="-apple-system"/>
            </a:endParaRPr>
          </a:p>
          <a:p>
            <a:pPr marL="285750" indent="-285750" algn="l">
              <a:buFont typeface="Wingdings" panose="05000000000000000000" pitchFamily="2" charset="2"/>
              <a:buChar char="ü"/>
            </a:pPr>
            <a:r>
              <a:rPr lang="en-US" b="1" i="0" dirty="0">
                <a:solidFill>
                  <a:srgbClr val="333333"/>
                </a:solidFill>
                <a:effectLst/>
                <a:latin typeface="-apple-system"/>
              </a:rPr>
              <a:t>For each element of the sequence, the neighboring elements are called context and we can understand an individual element by taking in account</a:t>
            </a:r>
          </a:p>
          <a:p>
            <a:pPr marL="742950" lvl="1" indent="-285750">
              <a:buFont typeface="Wingdings" panose="05000000000000000000" pitchFamily="2" charset="2"/>
              <a:buChar char="ü"/>
            </a:pPr>
            <a:r>
              <a:rPr lang="en-US" b="0" i="0" dirty="0">
                <a:solidFill>
                  <a:srgbClr val="333333"/>
                </a:solidFill>
                <a:effectLst/>
                <a:latin typeface="-apple-system"/>
              </a:rPr>
              <a:t>it’s feature vector	</a:t>
            </a:r>
          </a:p>
          <a:p>
            <a:pPr marL="742950" lvl="1" indent="-285750">
              <a:buFont typeface="Wingdings" panose="05000000000000000000" pitchFamily="2" charset="2"/>
              <a:buChar char="ü"/>
            </a:pPr>
            <a:r>
              <a:rPr lang="en-US" b="0" i="0" dirty="0">
                <a:solidFill>
                  <a:srgbClr val="333333"/>
                </a:solidFill>
                <a:effectLst/>
                <a:latin typeface="-apple-system"/>
              </a:rPr>
              <a:t>the contextual information, provided by the neighbors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97407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dirty="0">
                <a:solidFill>
                  <a:srgbClr val="0070C0"/>
                </a:solidFill>
              </a:rPr>
              <a:t>Transfer Learning</a:t>
            </a:r>
            <a:endParaRPr lang="en-US" b="1" dirty="0">
              <a:solidFill>
                <a:srgbClr val="0070C0"/>
              </a:solidFill>
            </a:endParaRPr>
          </a:p>
        </p:txBody>
      </p:sp>
      <p:sp>
        <p:nvSpPr>
          <p:cNvPr id="3" name="Content Placeholder 2"/>
          <p:cNvSpPr>
            <a:spLocks noGrp="1"/>
          </p:cNvSpPr>
          <p:nvPr>
            <p:ph idx="1"/>
          </p:nvPr>
        </p:nvSpPr>
        <p:spPr/>
        <p:txBody>
          <a:bodyPr>
            <a:normAutofit/>
          </a:bodyPr>
          <a:lstStyle/>
          <a:p>
            <a:r>
              <a:rPr lang="en-US" b="1" dirty="0"/>
              <a:t>Improvement of learning in a new task through the </a:t>
            </a:r>
            <a:r>
              <a:rPr lang="en-US" b="1" i="1" dirty="0">
                <a:solidFill>
                  <a:srgbClr val="FF0000"/>
                </a:solidFill>
              </a:rPr>
              <a:t>transfer of knowledge</a:t>
            </a:r>
            <a:r>
              <a:rPr lang="en-US" b="1" i="1" dirty="0"/>
              <a:t> </a:t>
            </a:r>
            <a:r>
              <a:rPr lang="en-US" b="1" dirty="0"/>
              <a:t>from a related task that has already been learned</a:t>
            </a:r>
            <a:r>
              <a:rPr lang="en-US" dirty="0"/>
              <a:t>.</a:t>
            </a:r>
          </a:p>
          <a:p>
            <a:r>
              <a:rPr lang="en-US" b="1" dirty="0">
                <a:solidFill>
                  <a:srgbClr val="0070C0"/>
                </a:solidFill>
              </a:rPr>
              <a:t>Weight initialization for CNN</a:t>
            </a:r>
          </a:p>
          <a:p>
            <a:endParaRPr lang="en-US" dirty="0"/>
          </a:p>
          <a:p>
            <a:r>
              <a:rPr lang="en-US" b="1" dirty="0">
                <a:solidFill>
                  <a:srgbClr val="0070C0"/>
                </a:solidFill>
              </a:rPr>
              <a:t>Two major strategies</a:t>
            </a:r>
          </a:p>
          <a:p>
            <a:pPr lvl="1"/>
            <a:r>
              <a:rPr lang="en-US" dirty="0" err="1"/>
              <a:t>ConvNet</a:t>
            </a:r>
            <a:r>
              <a:rPr lang="en-US" dirty="0"/>
              <a:t> as fixed feature extractor</a:t>
            </a:r>
          </a:p>
          <a:p>
            <a:pPr lvl="1"/>
            <a:r>
              <a:rPr lang="en-US" dirty="0"/>
              <a:t>Fine-tuning the </a:t>
            </a:r>
            <a:r>
              <a:rPr lang="en-US" dirty="0" err="1"/>
              <a:t>ConvNet</a:t>
            </a:r>
            <a:r>
              <a:rPr lang="en-US" dirty="0"/>
              <a:t> </a:t>
            </a:r>
          </a:p>
        </p:txBody>
      </p:sp>
    </p:spTree>
    <p:extLst>
      <p:ext uri="{BB962C8B-B14F-4D97-AF65-F5344CB8AC3E}">
        <p14:creationId xmlns:p14="http://schemas.microsoft.com/office/powerpoint/2010/main" val="391571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499478"/>
            <a:ext cx="10515600" cy="1325563"/>
          </a:xfrm>
        </p:spPr>
        <p:txBody>
          <a:bodyPr/>
          <a:lstStyle/>
          <a:p>
            <a:r>
              <a:rPr lang="en-US" b="1" dirty="0">
                <a:solidFill>
                  <a:srgbClr val="0070C0"/>
                </a:solidFill>
              </a:rPr>
              <a:t> Sequence to Sequence Alignment: </a:t>
            </a:r>
            <a:r>
              <a:rPr lang="en-US" b="1" dirty="0">
                <a:solidFill>
                  <a:srgbClr val="C00000"/>
                </a:solidFill>
              </a:rPr>
              <a:t>Encoder – Decoder Architecture</a:t>
            </a:r>
          </a:p>
        </p:txBody>
      </p:sp>
      <p:sp>
        <p:nvSpPr>
          <p:cNvPr id="3" name="TextBox 2">
            <a:extLst>
              <a:ext uri="{FF2B5EF4-FFF2-40B4-BE49-F238E27FC236}">
                <a16:creationId xmlns:a16="http://schemas.microsoft.com/office/drawing/2014/main" id="{E9CE6C84-9B93-12B0-3382-47529A4C7249}"/>
              </a:ext>
            </a:extLst>
          </p:cNvPr>
          <p:cNvSpPr txBox="1"/>
          <p:nvPr/>
        </p:nvSpPr>
        <p:spPr>
          <a:xfrm>
            <a:off x="1193800" y="2476500"/>
            <a:ext cx="8407400" cy="3785652"/>
          </a:xfrm>
          <a:prstGeom prst="rect">
            <a:avLst/>
          </a:prstGeom>
          <a:noFill/>
        </p:spPr>
        <p:txBody>
          <a:bodyPr wrap="square" rtlCol="0">
            <a:spAutoFit/>
          </a:bodyPr>
          <a:lstStyle/>
          <a:p>
            <a:pPr marL="342900" indent="-342900">
              <a:buFont typeface="Wingdings" panose="05000000000000000000" pitchFamily="2" charset="2"/>
              <a:buChar char="ü"/>
            </a:pPr>
            <a:r>
              <a:rPr lang="en-US" sz="2000" b="1" i="0" dirty="0">
                <a:solidFill>
                  <a:srgbClr val="333333"/>
                </a:solidFill>
                <a:effectLst/>
                <a:latin typeface="Times New Roman" panose="02020603050405020304" pitchFamily="18" charset="0"/>
                <a:cs typeface="Times New Roman" panose="02020603050405020304" pitchFamily="18" charset="0"/>
              </a:rPr>
              <a:t>In an Encoder-Decoder architecture, the Encoder maps the input sequence  </a:t>
            </a:r>
            <a:r>
              <a:rPr lang="en-US" sz="2000" b="1" i="0" dirty="0">
                <a:solidFill>
                  <a:srgbClr val="FF0000"/>
                </a:solidFill>
                <a:effectLst/>
                <a:latin typeface="Times New Roman" panose="02020603050405020304" pitchFamily="18" charset="0"/>
                <a:cs typeface="Times New Roman" panose="02020603050405020304" pitchFamily="18" charset="0"/>
              </a:rPr>
              <a:t>X</a:t>
            </a:r>
            <a:r>
              <a:rPr lang="en-US" sz="2000" b="1" i="0" dirty="0">
                <a:solidFill>
                  <a:srgbClr val="333333"/>
                </a:solidFill>
                <a:effectLst/>
                <a:latin typeface="Times New Roman" panose="02020603050405020304" pitchFamily="18" charset="0"/>
                <a:cs typeface="Times New Roman" panose="02020603050405020304" pitchFamily="18" charset="0"/>
              </a:rPr>
              <a:t> is converted to an intermediate representation, called context vector:</a:t>
            </a:r>
          </a:p>
          <a:p>
            <a:pPr marL="800100" lvl="1" indent="-342900">
              <a:buFont typeface="Wingdings" panose="05000000000000000000" pitchFamily="2" charset="2"/>
              <a:buChar char="ü"/>
            </a:pPr>
            <a:r>
              <a:rPr lang="en-US" sz="2000" b="1" i="1" dirty="0">
                <a:solidFill>
                  <a:srgbClr val="333333"/>
                </a:solidFill>
                <a:effectLst/>
                <a:latin typeface="Times New Roman" panose="02020603050405020304" pitchFamily="18" charset="0"/>
                <a:cs typeface="Times New Roman" panose="02020603050405020304" pitchFamily="18" charset="0"/>
              </a:rPr>
              <a:t>The entire information of the sequences is compressed in this vector.</a:t>
            </a:r>
          </a:p>
          <a:p>
            <a:endParaRPr lang="en-US" sz="2000" b="1" i="0" dirty="0">
              <a:solidFill>
                <a:srgbClr val="333333"/>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000" b="1" i="0" dirty="0">
                <a:solidFill>
                  <a:srgbClr val="333333"/>
                </a:solidFill>
                <a:effectLst/>
                <a:latin typeface="Times New Roman" panose="02020603050405020304" pitchFamily="18" charset="0"/>
                <a:cs typeface="Times New Roman" panose="02020603050405020304" pitchFamily="18" charset="0"/>
              </a:rPr>
              <a:t>The context vector is applied as input to the Decoder, which outputs a equivalent / related  Sequence </a:t>
            </a:r>
            <a:r>
              <a:rPr lang="en-US" sz="2000" b="1" i="0" dirty="0">
                <a:solidFill>
                  <a:srgbClr val="FF0000"/>
                </a:solidFill>
                <a:effectLst/>
                <a:latin typeface="Times New Roman" panose="02020603050405020304" pitchFamily="18" charset="0"/>
                <a:cs typeface="Times New Roman" panose="02020603050405020304" pitchFamily="18" charset="0"/>
              </a:rPr>
              <a:t>Y</a:t>
            </a:r>
            <a:r>
              <a:rPr lang="en-US" sz="2000" b="1" i="0" dirty="0">
                <a:solidFill>
                  <a:srgbClr val="333333"/>
                </a:solidFill>
                <a:effectLst/>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ü"/>
            </a:pPr>
            <a:endParaRPr lang="en-US" sz="2000" b="1" i="0" dirty="0">
              <a:solidFill>
                <a:srgbClr val="333333"/>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000" b="1" dirty="0">
                <a:solidFill>
                  <a:srgbClr val="333333"/>
                </a:solidFill>
                <a:latin typeface="Times New Roman" panose="02020603050405020304" pitchFamily="18" charset="0"/>
                <a:cs typeface="Times New Roman" panose="02020603050405020304" pitchFamily="18" charset="0"/>
              </a:rPr>
              <a:t>T</a:t>
            </a:r>
            <a:r>
              <a:rPr lang="en-US" sz="2000" b="1" i="0" dirty="0">
                <a:solidFill>
                  <a:srgbClr val="333333"/>
                </a:solidFill>
                <a:effectLst/>
                <a:latin typeface="Times New Roman" panose="02020603050405020304" pitchFamily="18" charset="0"/>
                <a:cs typeface="Times New Roman" panose="02020603050405020304" pitchFamily="18" charset="0"/>
              </a:rPr>
              <a:t>he input- and output-sequence </a:t>
            </a:r>
            <a:r>
              <a:rPr lang="en-US" sz="2000" b="1" i="0">
                <a:solidFill>
                  <a:srgbClr val="333333"/>
                </a:solidFill>
                <a:effectLst/>
                <a:latin typeface="Times New Roman" panose="02020603050405020304" pitchFamily="18" charset="0"/>
                <a:cs typeface="Times New Roman" panose="02020603050405020304" pitchFamily="18" charset="0"/>
              </a:rPr>
              <a:t>need to </a:t>
            </a:r>
            <a:r>
              <a:rPr lang="en-US" sz="2000" b="1" i="0" dirty="0">
                <a:solidFill>
                  <a:srgbClr val="333333"/>
                </a:solidFill>
                <a:effectLst/>
                <a:latin typeface="Times New Roman" panose="02020603050405020304" pitchFamily="18" charset="0"/>
                <a:cs typeface="Times New Roman" panose="02020603050405020304" pitchFamily="18" charset="0"/>
              </a:rPr>
              <a:t>be aligned.</a:t>
            </a:r>
          </a:p>
          <a:p>
            <a:pPr marL="342900" indent="-342900">
              <a:buFont typeface="Wingdings" panose="05000000000000000000" pitchFamily="2" charset="2"/>
              <a:buChar char="ü"/>
            </a:pPr>
            <a:endParaRPr lang="en-US" sz="2000" b="1" dirty="0">
              <a:solidFill>
                <a:srgbClr val="333333"/>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000" b="1" i="0" dirty="0">
                <a:solidFill>
                  <a:srgbClr val="333333"/>
                </a:solidFill>
                <a:effectLst/>
                <a:latin typeface="Times New Roman" panose="02020603050405020304" pitchFamily="18" charset="0"/>
                <a:cs typeface="Times New Roman" panose="02020603050405020304" pitchFamily="18" charset="0"/>
              </a:rPr>
              <a:t>Example architectures – next pages</a:t>
            </a: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9967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499478"/>
            <a:ext cx="10515600" cy="1325563"/>
          </a:xfrm>
        </p:spPr>
        <p:txBody>
          <a:bodyPr/>
          <a:lstStyle/>
          <a:p>
            <a:r>
              <a:rPr lang="en-US" b="1" dirty="0">
                <a:solidFill>
                  <a:srgbClr val="0070C0"/>
                </a:solidFill>
              </a:rPr>
              <a:t> Some Sequence to Sequence Architectures </a:t>
            </a:r>
            <a:r>
              <a:rPr lang="en-US" b="1" dirty="0">
                <a:solidFill>
                  <a:schemeClr val="accent5">
                    <a:lumMod val="50000"/>
                  </a:schemeClr>
                </a:solidFill>
              </a:rPr>
              <a:t>Using</a:t>
            </a:r>
            <a:r>
              <a:rPr lang="en-US" b="1" dirty="0">
                <a:solidFill>
                  <a:srgbClr val="C00000"/>
                </a:solidFill>
              </a:rPr>
              <a:t> Encoder– Decoder </a:t>
            </a:r>
          </a:p>
        </p:txBody>
      </p:sp>
      <p:pic>
        <p:nvPicPr>
          <p:cNvPr id="1028" name="Picture 4">
            <a:extLst>
              <a:ext uri="{FF2B5EF4-FFF2-40B4-BE49-F238E27FC236}">
                <a16:creationId xmlns:a16="http://schemas.microsoft.com/office/drawing/2014/main" id="{1BF3AB58-ACDA-1F46-5C59-A979215F7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938338"/>
            <a:ext cx="8369299"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0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85147" y="1093726"/>
            <a:ext cx="10155777" cy="581057"/>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Encoder-Decoder LSTM structure for chatting</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2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2291" y="2286000"/>
            <a:ext cx="8115300"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499242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07379"/>
            <a:ext cx="10515600" cy="808622"/>
          </a:xfrm>
        </p:spPr>
        <p:txBody>
          <a:bodyPr/>
          <a:lstStyle/>
          <a:p>
            <a:r>
              <a:rPr lang="en-US" b="1" dirty="0">
                <a:solidFill>
                  <a:srgbClr val="002060"/>
                </a:solidFill>
              </a:rPr>
              <a:t>Issues with Encoder - Decoder</a:t>
            </a:r>
          </a:p>
        </p:txBody>
      </p:sp>
      <p:sp>
        <p:nvSpPr>
          <p:cNvPr id="3" name="TextBox 2">
            <a:extLst>
              <a:ext uri="{FF2B5EF4-FFF2-40B4-BE49-F238E27FC236}">
                <a16:creationId xmlns:a16="http://schemas.microsoft.com/office/drawing/2014/main" id="{6167460F-6E11-BBF3-5423-3329210D9FC0}"/>
              </a:ext>
            </a:extLst>
          </p:cNvPr>
          <p:cNvSpPr txBox="1"/>
          <p:nvPr/>
        </p:nvSpPr>
        <p:spPr>
          <a:xfrm>
            <a:off x="1041400" y="1397000"/>
            <a:ext cx="8534400" cy="4893647"/>
          </a:xfrm>
          <a:prstGeom prst="rect">
            <a:avLst/>
          </a:prstGeom>
          <a:noFill/>
        </p:spPr>
        <p:txBody>
          <a:bodyPr wrap="square" rtlCol="0">
            <a:spAutoFit/>
          </a:bodyPr>
          <a:lstStyle/>
          <a:p>
            <a:pPr algn="l"/>
            <a:r>
              <a:rPr lang="en-US" sz="3200" b="1" i="0" dirty="0">
                <a:solidFill>
                  <a:srgbClr val="000000"/>
                </a:solidFill>
                <a:effectLst/>
                <a:latin typeface="Work Sans" panose="020B0604020202020204" pitchFamily="2" charset="0"/>
              </a:rPr>
              <a:t>The limitations of RNN’s</a:t>
            </a:r>
          </a:p>
          <a:p>
            <a:pPr marL="342900" indent="-342900" algn="just">
              <a:buFont typeface="Wingdings" panose="05000000000000000000" pitchFamily="2" charset="2"/>
              <a:buChar char="ü"/>
            </a:pPr>
            <a:r>
              <a:rPr lang="en-US" sz="2800" b="0" i="0" dirty="0">
                <a:solidFill>
                  <a:srgbClr val="000000"/>
                </a:solidFill>
                <a:effectLst/>
                <a:latin typeface="Work Sans" panose="020B0604020202020204" pitchFamily="2" charset="0"/>
              </a:rPr>
              <a:t>Encoder sequence cannot be memorized when input text is too long.</a:t>
            </a:r>
          </a:p>
          <a:p>
            <a:pPr marL="342900" indent="-342900" algn="just">
              <a:buFont typeface="Wingdings" panose="05000000000000000000" pitchFamily="2" charset="2"/>
              <a:buChar char="ü"/>
            </a:pPr>
            <a:endParaRPr lang="en-US" sz="2800" b="0" i="0" dirty="0">
              <a:solidFill>
                <a:srgbClr val="000000"/>
              </a:solidFill>
              <a:effectLst/>
              <a:latin typeface="Work Sans" panose="020B0604020202020204" pitchFamily="2" charset="0"/>
            </a:endParaRPr>
          </a:p>
          <a:p>
            <a:pPr marL="342900" indent="-342900" algn="just">
              <a:buFont typeface="Wingdings" panose="05000000000000000000" pitchFamily="2" charset="2"/>
              <a:buChar char="ü"/>
            </a:pPr>
            <a:r>
              <a:rPr lang="en-US" sz="2800" b="0" i="0" dirty="0">
                <a:solidFill>
                  <a:srgbClr val="000000"/>
                </a:solidFill>
                <a:effectLst/>
                <a:latin typeface="Work Sans" panose="020B0604020202020204" pitchFamily="2" charset="0"/>
              </a:rPr>
              <a:t>RNN’s tend to </a:t>
            </a:r>
            <a:r>
              <a:rPr lang="en-US" sz="2800" b="1" i="0" dirty="0">
                <a:solidFill>
                  <a:srgbClr val="000000"/>
                </a:solidFill>
                <a:effectLst/>
                <a:latin typeface="Work Sans" panose="020B0604020202020204" pitchFamily="2" charset="0"/>
              </a:rPr>
              <a:t>forget information</a:t>
            </a:r>
            <a:r>
              <a:rPr lang="en-US" sz="2800" b="0" i="0" dirty="0">
                <a:solidFill>
                  <a:srgbClr val="000000"/>
                </a:solidFill>
                <a:effectLst/>
                <a:latin typeface="Work Sans" panose="020B0604020202020204" pitchFamily="2" charset="0"/>
              </a:rPr>
              <a:t> from timesteps that are far behind (Vanishing gradients in RNNs).</a:t>
            </a:r>
          </a:p>
          <a:p>
            <a:pPr marL="342900" indent="-342900" algn="just">
              <a:buFont typeface="Wingdings" panose="05000000000000000000" pitchFamily="2" charset="2"/>
              <a:buChar char="ü"/>
            </a:pPr>
            <a:endParaRPr lang="en-US" sz="2800" b="0" i="0" dirty="0">
              <a:solidFill>
                <a:srgbClr val="000000"/>
              </a:solidFill>
              <a:effectLst/>
              <a:latin typeface="Work Sans" panose="020B0604020202020204" pitchFamily="2" charset="0"/>
            </a:endParaRPr>
          </a:p>
          <a:p>
            <a:pPr marL="342900" indent="-342900" algn="just">
              <a:buFont typeface="Wingdings" panose="05000000000000000000" pitchFamily="2" charset="2"/>
              <a:buChar char="ü"/>
            </a:pPr>
            <a:r>
              <a:rPr lang="en-US" sz="2800" dirty="0">
                <a:solidFill>
                  <a:srgbClr val="000000"/>
                </a:solidFill>
                <a:latin typeface="Work Sans" panose="020B0604020202020204" pitchFamily="2" charset="0"/>
              </a:rPr>
              <a:t>Hence </a:t>
            </a:r>
            <a:r>
              <a:rPr lang="en-US" sz="2800" dirty="0">
                <a:solidFill>
                  <a:srgbClr val="C00000"/>
                </a:solidFill>
                <a:latin typeface="Work Sans" panose="020B0604020202020204" pitchFamily="2" charset="0"/>
              </a:rPr>
              <a:t>Decoder cannot decode it correctly.</a:t>
            </a:r>
          </a:p>
          <a:p>
            <a:pPr marL="342900" indent="-342900" algn="just">
              <a:buFont typeface="Wingdings" panose="05000000000000000000" pitchFamily="2" charset="2"/>
              <a:buChar char="ü"/>
            </a:pPr>
            <a:endParaRPr lang="en-US" sz="2800" b="0" i="0" dirty="0">
              <a:solidFill>
                <a:srgbClr val="C00000"/>
              </a:solidFill>
              <a:effectLst/>
              <a:latin typeface="Work Sans" panose="020B0604020202020204" pitchFamily="2" charset="0"/>
            </a:endParaRPr>
          </a:p>
          <a:p>
            <a:pPr algn="just"/>
            <a:r>
              <a:rPr lang="en-US" sz="2800" b="1" dirty="0">
                <a:solidFill>
                  <a:srgbClr val="000000"/>
                </a:solidFill>
                <a:latin typeface="Work Sans" panose="020B0604020202020204" pitchFamily="2" charset="0"/>
              </a:rPr>
              <a:t>Example – next page</a:t>
            </a:r>
            <a:endParaRPr lang="en-US" sz="2800" b="1" i="0" dirty="0">
              <a:solidFill>
                <a:srgbClr val="000000"/>
              </a:solidFill>
              <a:effectLst/>
              <a:latin typeface="Work Sans" panose="020B0604020202020204" pitchFamily="2" charset="0"/>
            </a:endParaRPr>
          </a:p>
        </p:txBody>
      </p:sp>
    </p:spTree>
    <p:extLst>
      <p:ext uri="{BB962C8B-B14F-4D97-AF65-F5344CB8AC3E}">
        <p14:creationId xmlns:p14="http://schemas.microsoft.com/office/powerpoint/2010/main" val="2123312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07379"/>
            <a:ext cx="10515600" cy="808622"/>
          </a:xfrm>
        </p:spPr>
        <p:txBody>
          <a:bodyPr/>
          <a:lstStyle/>
          <a:p>
            <a:r>
              <a:rPr lang="en-US" b="1" dirty="0">
                <a:solidFill>
                  <a:srgbClr val="FF0000"/>
                </a:solidFill>
              </a:rPr>
              <a:t>Issues with Encoder - Decoder</a:t>
            </a:r>
          </a:p>
        </p:txBody>
      </p:sp>
      <p:sp>
        <p:nvSpPr>
          <p:cNvPr id="3" name="TextBox 2">
            <a:extLst>
              <a:ext uri="{FF2B5EF4-FFF2-40B4-BE49-F238E27FC236}">
                <a16:creationId xmlns:a16="http://schemas.microsoft.com/office/drawing/2014/main" id="{6167460F-6E11-BBF3-5423-3329210D9FC0}"/>
              </a:ext>
            </a:extLst>
          </p:cNvPr>
          <p:cNvSpPr txBox="1"/>
          <p:nvPr/>
        </p:nvSpPr>
        <p:spPr>
          <a:xfrm>
            <a:off x="1498600" y="1016001"/>
            <a:ext cx="8534400" cy="5447645"/>
          </a:xfrm>
          <a:prstGeom prst="rect">
            <a:avLst/>
          </a:prstGeom>
          <a:noFill/>
        </p:spPr>
        <p:txBody>
          <a:bodyPr wrap="square" rtlCol="0">
            <a:spAutoFit/>
          </a:bodyPr>
          <a:lstStyle/>
          <a:p>
            <a:pPr marL="285750" indent="-285750">
              <a:buFont typeface="Wingdings" panose="05000000000000000000" pitchFamily="2" charset="2"/>
              <a:buChar char="ü"/>
            </a:pPr>
            <a:r>
              <a:rPr lang="en-US" b="0" i="0" dirty="0">
                <a:solidFill>
                  <a:srgbClr val="000000"/>
                </a:solidFill>
                <a:effectLst/>
                <a:latin typeface="Work Sans" pitchFamily="2" charset="0"/>
              </a:rPr>
              <a:t>“On offering to help the </a:t>
            </a:r>
            <a:r>
              <a:rPr lang="en-US" b="1" i="0" dirty="0">
                <a:solidFill>
                  <a:srgbClr val="000000"/>
                </a:solidFill>
                <a:effectLst/>
                <a:latin typeface="Work Sans" pitchFamily="2" charset="0"/>
              </a:rPr>
              <a:t>blind man</a:t>
            </a:r>
            <a:r>
              <a:rPr lang="en-US" b="0" i="0" dirty="0">
                <a:solidFill>
                  <a:srgbClr val="000000"/>
                </a:solidFill>
                <a:effectLst/>
                <a:latin typeface="Work Sans" pitchFamily="2" charset="0"/>
              </a:rPr>
              <a:t>, the man who then </a:t>
            </a:r>
            <a:r>
              <a:rPr lang="en-US" b="1" i="0" dirty="0">
                <a:solidFill>
                  <a:srgbClr val="000000"/>
                </a:solidFill>
                <a:effectLst/>
                <a:latin typeface="Work Sans" pitchFamily="2" charset="0"/>
              </a:rPr>
              <a:t>stole his car</a:t>
            </a:r>
            <a:r>
              <a:rPr lang="en-US" b="0" i="0" dirty="0">
                <a:solidFill>
                  <a:srgbClr val="000000"/>
                </a:solidFill>
                <a:effectLst/>
                <a:latin typeface="Work Sans" pitchFamily="2" charset="0"/>
              </a:rPr>
              <a:t>, had not, at that precise moment, had any evil intention, quite the contrary, what he did was nothing more than obey those feelings of generosity and altruism which, as everyone knows, are the two best traits of human nature and to be found in much more hardened criminals than this one, a simple </a:t>
            </a:r>
            <a:r>
              <a:rPr lang="en-US" b="1" i="0" dirty="0">
                <a:solidFill>
                  <a:srgbClr val="000000"/>
                </a:solidFill>
                <a:effectLst/>
                <a:latin typeface="Work Sans" pitchFamily="2" charset="0"/>
              </a:rPr>
              <a:t>car-thief</a:t>
            </a:r>
            <a:r>
              <a:rPr lang="en-US" b="0" i="0" dirty="0">
                <a:solidFill>
                  <a:srgbClr val="000000"/>
                </a:solidFill>
                <a:effectLst/>
                <a:latin typeface="Work Sans" pitchFamily="2" charset="0"/>
              </a:rPr>
              <a:t> without any hope of advancing in his profession, exploited by the real owners of this enterprise, for it is they who take advantage of the needs of the </a:t>
            </a:r>
            <a:r>
              <a:rPr lang="en-US" b="1" i="0" dirty="0">
                <a:solidFill>
                  <a:srgbClr val="000000"/>
                </a:solidFill>
                <a:effectLst/>
                <a:latin typeface="Work Sans" pitchFamily="2" charset="0"/>
              </a:rPr>
              <a:t>poor</a:t>
            </a:r>
            <a:r>
              <a:rPr lang="en-US" b="0" i="0" dirty="0">
                <a:solidFill>
                  <a:srgbClr val="000000"/>
                </a:solidFill>
                <a:effectLst/>
                <a:latin typeface="Work Sans" pitchFamily="2" charset="0"/>
              </a:rPr>
              <a:t>.” ~ Jose Saramago, “</a:t>
            </a:r>
            <a:r>
              <a:rPr lang="en-US" b="0" i="0" dirty="0" err="1">
                <a:solidFill>
                  <a:srgbClr val="000000"/>
                </a:solidFill>
                <a:effectLst/>
                <a:latin typeface="Work Sans" pitchFamily="2" charset="0"/>
              </a:rPr>
              <a:t>Blindnes</a:t>
            </a:r>
            <a:r>
              <a:rPr lang="en-US" b="0" i="0" dirty="0">
                <a:solidFill>
                  <a:srgbClr val="000000"/>
                </a:solidFill>
                <a:effectLst/>
                <a:latin typeface="Work Sans" pitchFamily="2" charset="0"/>
              </a:rPr>
              <a:t>.”</a:t>
            </a:r>
            <a:r>
              <a:rPr lang="en-US" b="1" i="0" dirty="0">
                <a:solidFill>
                  <a:srgbClr val="292929"/>
                </a:solidFill>
                <a:effectLst/>
              </a:rPr>
              <a:t>If we just consider the word ‘he’ in the sentence, we see that ‘and’ and ‘is’ are the two words in close proximity to it. </a:t>
            </a:r>
          </a:p>
          <a:p>
            <a:pPr marL="285750" indent="-285750">
              <a:buFont typeface="Wingdings" panose="05000000000000000000" pitchFamily="2" charset="2"/>
              <a:buChar char="ü"/>
            </a:pPr>
            <a:endParaRPr lang="en-US" sz="2400" b="1" dirty="0">
              <a:solidFill>
                <a:srgbClr val="292929"/>
              </a:solidFill>
            </a:endParaRPr>
          </a:p>
          <a:p>
            <a:pPr marL="285750" indent="-285750">
              <a:buFont typeface="Wingdings" panose="05000000000000000000" pitchFamily="2" charset="2"/>
              <a:buChar char="ü"/>
            </a:pPr>
            <a:r>
              <a:rPr lang="en-US" sz="2400" b="1" dirty="0">
                <a:solidFill>
                  <a:srgbClr val="292929"/>
                </a:solidFill>
              </a:rPr>
              <a:t>Distance between bold words (representing attention are too long</a:t>
            </a:r>
            <a:endParaRPr lang="en-US" sz="2400" b="1" i="0" dirty="0">
              <a:solidFill>
                <a:srgbClr val="292929"/>
              </a:solidFill>
              <a:effectLst/>
            </a:endParaRPr>
          </a:p>
          <a:p>
            <a:pPr marL="285750" indent="-285750">
              <a:buFont typeface="Wingdings" panose="05000000000000000000" pitchFamily="2" charset="2"/>
              <a:buChar char="ü"/>
            </a:pPr>
            <a:endParaRPr lang="en-US" sz="2400" b="1" dirty="0">
              <a:solidFill>
                <a:srgbClr val="292929"/>
              </a:solidFill>
            </a:endParaRPr>
          </a:p>
          <a:p>
            <a:pPr marL="285750" indent="-285750">
              <a:buFont typeface="Wingdings" panose="05000000000000000000" pitchFamily="2" charset="2"/>
              <a:buChar char="ü"/>
            </a:pPr>
            <a:r>
              <a:rPr lang="en-US" sz="2400" b="1" dirty="0">
                <a:solidFill>
                  <a:srgbClr val="292929"/>
                </a:solidFill>
              </a:rPr>
              <a:t>So, it forgets older stuff. </a:t>
            </a:r>
            <a:r>
              <a:rPr lang="en-US" sz="2400" b="1" dirty="0">
                <a:solidFill>
                  <a:srgbClr val="C00000"/>
                </a:solidFill>
              </a:rPr>
              <a:t>Apart from vanishing gradient, learning the relationship becomes difficult.</a:t>
            </a:r>
            <a:endParaRPr lang="en-US" sz="2400" b="1" i="0" dirty="0">
              <a:solidFill>
                <a:srgbClr val="C00000"/>
              </a:solidFill>
              <a:effectLst/>
            </a:endParaRPr>
          </a:p>
          <a:p>
            <a:endParaRPr lang="en-US" sz="2400" b="1" dirty="0">
              <a:solidFill>
                <a:srgbClr val="292929"/>
              </a:solidFill>
            </a:endParaRPr>
          </a:p>
        </p:txBody>
      </p:sp>
    </p:spTree>
    <p:extLst>
      <p:ext uri="{BB962C8B-B14F-4D97-AF65-F5344CB8AC3E}">
        <p14:creationId xmlns:p14="http://schemas.microsoft.com/office/powerpoint/2010/main" val="63788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07379"/>
            <a:ext cx="10515600" cy="808622"/>
          </a:xfrm>
        </p:spPr>
        <p:txBody>
          <a:bodyPr>
            <a:normAutofit/>
          </a:bodyPr>
          <a:lstStyle/>
          <a:p>
            <a:r>
              <a:rPr lang="en-US" b="1" dirty="0">
                <a:solidFill>
                  <a:srgbClr val="002060"/>
                </a:solidFill>
              </a:rPr>
              <a:t>Better Solution -  </a:t>
            </a:r>
            <a:r>
              <a:rPr lang="en-US" b="1" dirty="0">
                <a:solidFill>
                  <a:srgbClr val="C00000"/>
                </a:solidFill>
              </a:rPr>
              <a:t>Use Attention</a:t>
            </a:r>
          </a:p>
        </p:txBody>
      </p:sp>
      <p:sp>
        <p:nvSpPr>
          <p:cNvPr id="3" name="TextBox 2">
            <a:extLst>
              <a:ext uri="{FF2B5EF4-FFF2-40B4-BE49-F238E27FC236}">
                <a16:creationId xmlns:a16="http://schemas.microsoft.com/office/drawing/2014/main" id="{6167460F-6E11-BBF3-5423-3329210D9FC0}"/>
              </a:ext>
            </a:extLst>
          </p:cNvPr>
          <p:cNvSpPr txBox="1"/>
          <p:nvPr/>
        </p:nvSpPr>
        <p:spPr>
          <a:xfrm>
            <a:off x="1473200" y="1536174"/>
            <a:ext cx="8534400" cy="3785652"/>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b="1" i="0" dirty="0">
                <a:solidFill>
                  <a:srgbClr val="000000"/>
                </a:solidFill>
                <a:effectLst/>
                <a:latin typeface="Work Sans" panose="020B0604020202020204" pitchFamily="2" charset="0"/>
              </a:rPr>
              <a:t>As humans</a:t>
            </a:r>
            <a:r>
              <a:rPr lang="en-US" sz="2400" b="1" dirty="0">
                <a:solidFill>
                  <a:srgbClr val="000000"/>
                </a:solidFill>
                <a:latin typeface="Work Sans" panose="020B0604020202020204" pitchFamily="2" charset="0"/>
              </a:rPr>
              <a:t>, we do not try to remember everything at one time. We focus on some key words</a:t>
            </a:r>
            <a:r>
              <a:rPr lang="en-US" sz="2400" dirty="0">
                <a:solidFill>
                  <a:srgbClr val="000000"/>
                </a:solidFill>
                <a:latin typeface="Work Sans" panose="020B0604020202020204" pitchFamily="2" charset="0"/>
              </a:rPr>
              <a:t> (The same is true in recognizing / processing visual objects)</a:t>
            </a:r>
            <a:endParaRPr lang="en-US" sz="2400" b="0" i="0" dirty="0">
              <a:solidFill>
                <a:srgbClr val="000000"/>
              </a:solidFill>
              <a:effectLst/>
              <a:latin typeface="Work Sans" panose="020B0604020202020204" pitchFamily="2" charset="0"/>
            </a:endParaRPr>
          </a:p>
          <a:p>
            <a:endParaRPr lang="en-US" sz="2400" b="1" dirty="0">
              <a:solidFill>
                <a:srgbClr val="FF0000"/>
              </a:solidFill>
            </a:endParaRPr>
          </a:p>
          <a:p>
            <a:pPr marL="285750" indent="-285750">
              <a:buFont typeface="Wingdings" panose="05000000000000000000" pitchFamily="2" charset="2"/>
              <a:buChar char="ü"/>
            </a:pPr>
            <a:r>
              <a:rPr lang="en-US" sz="2400" b="1" dirty="0">
                <a:solidFill>
                  <a:srgbClr val="292929"/>
                </a:solidFill>
              </a:rPr>
              <a:t>We focus on certain key words (or key areas in an image) and then try to understand the text (or visual objects).</a:t>
            </a:r>
            <a:endParaRPr lang="en-US" sz="2400" b="1" i="0" dirty="0">
              <a:solidFill>
                <a:srgbClr val="292929"/>
              </a:solidFill>
              <a:effectLst/>
            </a:endParaRPr>
          </a:p>
          <a:p>
            <a:pPr marL="285750" indent="-285750">
              <a:buFont typeface="Wingdings" panose="05000000000000000000" pitchFamily="2" charset="2"/>
              <a:buChar char="ü"/>
            </a:pPr>
            <a:endParaRPr lang="en-US" sz="2400" b="1" dirty="0">
              <a:solidFill>
                <a:srgbClr val="292929"/>
              </a:solidFill>
            </a:endParaRPr>
          </a:p>
          <a:p>
            <a:pPr marL="285750" indent="-285750">
              <a:buFont typeface="Wingdings" panose="05000000000000000000" pitchFamily="2" charset="2"/>
              <a:buChar char="ü"/>
            </a:pPr>
            <a:r>
              <a:rPr lang="en-US" sz="2400" b="1" dirty="0">
                <a:solidFill>
                  <a:srgbClr val="292929"/>
                </a:solidFill>
              </a:rPr>
              <a:t> This is basically called putting </a:t>
            </a:r>
            <a:r>
              <a:rPr lang="en-US" sz="2400" b="1" dirty="0">
                <a:solidFill>
                  <a:srgbClr val="C00000"/>
                </a:solidFill>
              </a:rPr>
              <a:t>Attention</a:t>
            </a:r>
            <a:r>
              <a:rPr lang="en-US" sz="2400" b="1" dirty="0">
                <a:solidFill>
                  <a:srgbClr val="292929"/>
                </a:solidFill>
              </a:rPr>
              <a:t> in key  words / areas and then try to understand the text (or image).</a:t>
            </a:r>
          </a:p>
          <a:p>
            <a:endParaRPr lang="en-US" sz="2400" b="1" dirty="0">
              <a:solidFill>
                <a:srgbClr val="292929"/>
              </a:solidFill>
            </a:endParaRPr>
          </a:p>
        </p:txBody>
      </p:sp>
    </p:spTree>
    <p:extLst>
      <p:ext uri="{BB962C8B-B14F-4D97-AF65-F5344CB8AC3E}">
        <p14:creationId xmlns:p14="http://schemas.microsoft.com/office/powerpoint/2010/main" val="2267024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07379"/>
            <a:ext cx="10515600" cy="808622"/>
          </a:xfrm>
        </p:spPr>
        <p:txBody>
          <a:bodyPr/>
          <a:lstStyle/>
          <a:p>
            <a:r>
              <a:rPr lang="en-US" b="1" dirty="0">
                <a:solidFill>
                  <a:srgbClr val="0070C0"/>
                </a:solidFill>
              </a:rPr>
              <a:t>                     </a:t>
            </a:r>
            <a:r>
              <a:rPr lang="en-US" b="1" dirty="0">
                <a:solidFill>
                  <a:srgbClr val="FF0000"/>
                </a:solidFill>
              </a:rPr>
              <a:t>Attention - 1</a:t>
            </a:r>
          </a:p>
        </p:txBody>
      </p:sp>
      <p:sp>
        <p:nvSpPr>
          <p:cNvPr id="3" name="TextBox 2">
            <a:extLst>
              <a:ext uri="{FF2B5EF4-FFF2-40B4-BE49-F238E27FC236}">
                <a16:creationId xmlns:a16="http://schemas.microsoft.com/office/drawing/2014/main" id="{6167460F-6E11-BBF3-5423-3329210D9FC0}"/>
              </a:ext>
            </a:extLst>
          </p:cNvPr>
          <p:cNvSpPr txBox="1"/>
          <p:nvPr/>
        </p:nvSpPr>
        <p:spPr>
          <a:xfrm>
            <a:off x="1511300" y="1219200"/>
            <a:ext cx="8534400" cy="4524315"/>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t>Consider the sentence – “</a:t>
            </a:r>
            <a:r>
              <a:rPr lang="en-US" sz="2400" b="1" i="1" dirty="0">
                <a:solidFill>
                  <a:srgbClr val="292929"/>
                </a:solidFill>
                <a:effectLst/>
              </a:rPr>
              <a:t>Bark is very cute and he is a dog</a:t>
            </a:r>
            <a:r>
              <a:rPr lang="en-US" sz="2400" b="1" dirty="0"/>
              <a:t> “</a:t>
            </a:r>
          </a:p>
          <a:p>
            <a:pPr marL="285750" indent="-285750">
              <a:buFont typeface="Wingdings" panose="05000000000000000000" pitchFamily="2" charset="2"/>
              <a:buChar char="ü"/>
            </a:pPr>
            <a:endParaRPr lang="en-US" sz="2400" b="1" dirty="0"/>
          </a:p>
          <a:p>
            <a:pPr marL="285750" indent="-285750">
              <a:buFont typeface="Wingdings" panose="05000000000000000000" pitchFamily="2" charset="2"/>
              <a:buChar char="ü"/>
            </a:pPr>
            <a:r>
              <a:rPr lang="en-US" sz="2400" b="1" i="0" dirty="0">
                <a:solidFill>
                  <a:srgbClr val="292929"/>
                </a:solidFill>
                <a:effectLst/>
              </a:rPr>
              <a:t>If we just consider the word ‘he’ in the sentence, we see that ‘and’ and ‘is’ are the two words in close proximity to it. </a:t>
            </a:r>
          </a:p>
          <a:p>
            <a:pPr marL="285750" indent="-285750">
              <a:buFont typeface="Wingdings" panose="05000000000000000000" pitchFamily="2" charset="2"/>
              <a:buChar char="ü"/>
            </a:pPr>
            <a:endParaRPr lang="en-US" sz="2400" b="1" dirty="0">
              <a:solidFill>
                <a:srgbClr val="292929"/>
              </a:solidFill>
            </a:endParaRPr>
          </a:p>
          <a:p>
            <a:pPr marL="285750" indent="-285750">
              <a:buFont typeface="Wingdings" panose="05000000000000000000" pitchFamily="2" charset="2"/>
              <a:buChar char="ü"/>
            </a:pPr>
            <a:r>
              <a:rPr lang="en-US" sz="2400" b="1" i="0" dirty="0">
                <a:solidFill>
                  <a:srgbClr val="292929"/>
                </a:solidFill>
                <a:effectLst/>
              </a:rPr>
              <a:t>But these words do not give the word ‘he’ any context. </a:t>
            </a:r>
          </a:p>
          <a:p>
            <a:pPr marL="285750" indent="-285750">
              <a:buFont typeface="Wingdings" panose="05000000000000000000" pitchFamily="2" charset="2"/>
              <a:buChar char="ü"/>
            </a:pPr>
            <a:endParaRPr lang="en-US" sz="2400" b="1" dirty="0">
              <a:solidFill>
                <a:srgbClr val="292929"/>
              </a:solidFill>
            </a:endParaRPr>
          </a:p>
          <a:p>
            <a:pPr marL="285750" indent="-285750">
              <a:buFont typeface="Wingdings" panose="05000000000000000000" pitchFamily="2" charset="2"/>
              <a:buChar char="ü"/>
            </a:pPr>
            <a:r>
              <a:rPr lang="en-US" sz="2400" b="1" i="0" dirty="0">
                <a:solidFill>
                  <a:srgbClr val="292929"/>
                </a:solidFill>
                <a:effectLst/>
              </a:rPr>
              <a:t>Rather the words ‘Bark’ and ‘dog’ are much more related to ‘he’ in the sentence. </a:t>
            </a:r>
          </a:p>
          <a:p>
            <a:pPr marL="285750" indent="-285750">
              <a:buFont typeface="Wingdings" panose="05000000000000000000" pitchFamily="2" charset="2"/>
              <a:buChar char="ü"/>
            </a:pPr>
            <a:endParaRPr lang="en-US" sz="2400" b="1" dirty="0">
              <a:solidFill>
                <a:srgbClr val="292929"/>
              </a:solidFill>
            </a:endParaRPr>
          </a:p>
          <a:p>
            <a:pPr marL="285750" indent="-285750">
              <a:buFont typeface="Wingdings" panose="05000000000000000000" pitchFamily="2" charset="2"/>
              <a:buChar char="ü"/>
            </a:pPr>
            <a:r>
              <a:rPr lang="en-US" sz="2400" b="1" i="0" dirty="0">
                <a:solidFill>
                  <a:srgbClr val="292929"/>
                </a:solidFill>
                <a:effectLst/>
              </a:rPr>
              <a:t>From this, we understand that proximity is not always relevant but context is more relevant in a sentence.</a:t>
            </a:r>
            <a:endParaRPr lang="en-US" sz="2400" b="1" dirty="0"/>
          </a:p>
        </p:txBody>
      </p:sp>
    </p:spTree>
    <p:extLst>
      <p:ext uri="{BB962C8B-B14F-4D97-AF65-F5344CB8AC3E}">
        <p14:creationId xmlns:p14="http://schemas.microsoft.com/office/powerpoint/2010/main" val="2008753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07379"/>
            <a:ext cx="10515600" cy="808622"/>
          </a:xfrm>
        </p:spPr>
        <p:txBody>
          <a:bodyPr/>
          <a:lstStyle/>
          <a:p>
            <a:r>
              <a:rPr lang="en-US" b="1" dirty="0">
                <a:solidFill>
                  <a:srgbClr val="0070C0"/>
                </a:solidFill>
              </a:rPr>
              <a:t>                     </a:t>
            </a:r>
            <a:r>
              <a:rPr lang="en-US" b="1" dirty="0">
                <a:solidFill>
                  <a:srgbClr val="FF0000"/>
                </a:solidFill>
              </a:rPr>
              <a:t>Attention – 2: Another Example</a:t>
            </a:r>
          </a:p>
        </p:txBody>
      </p:sp>
      <p:pic>
        <p:nvPicPr>
          <p:cNvPr id="2050" name="Picture 2">
            <a:extLst>
              <a:ext uri="{FF2B5EF4-FFF2-40B4-BE49-F238E27FC236}">
                <a16:creationId xmlns:a16="http://schemas.microsoft.com/office/drawing/2014/main" id="{1CB7FE78-44F0-8109-935E-CB875D257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125" y="1498601"/>
            <a:ext cx="6792114" cy="24145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F52C810-98B5-C60F-CBED-D3693A3FB246}"/>
              </a:ext>
            </a:extLst>
          </p:cNvPr>
          <p:cNvSpPr txBox="1"/>
          <p:nvPr/>
        </p:nvSpPr>
        <p:spPr>
          <a:xfrm>
            <a:off x="2070100" y="4096589"/>
            <a:ext cx="6997700" cy="1477328"/>
          </a:xfrm>
          <a:prstGeom prst="rect">
            <a:avLst/>
          </a:prstGeom>
          <a:noFill/>
        </p:spPr>
        <p:txBody>
          <a:bodyPr wrap="square" rtlCol="0">
            <a:spAutoFit/>
          </a:bodyPr>
          <a:lstStyle/>
          <a:p>
            <a:r>
              <a:rPr lang="en-US" b="0" i="0" dirty="0">
                <a:solidFill>
                  <a:srgbClr val="333333"/>
                </a:solidFill>
                <a:effectLst/>
                <a:latin typeface="-apple-system"/>
              </a:rPr>
              <a:t>Attention in reading: When we </a:t>
            </a:r>
            <a:r>
              <a:rPr lang="en-US" b="0" i="0" dirty="0">
                <a:solidFill>
                  <a:srgbClr val="FF0000"/>
                </a:solidFill>
                <a:effectLst/>
                <a:latin typeface="-apple-system"/>
              </a:rPr>
              <a:t>read </a:t>
            </a:r>
            <a:r>
              <a:rPr lang="en-US" b="0" i="1" dirty="0">
                <a:solidFill>
                  <a:srgbClr val="FF0000"/>
                </a:solidFill>
                <a:effectLst/>
                <a:latin typeface="-apple-system"/>
              </a:rPr>
              <a:t>horse</a:t>
            </a:r>
            <a:r>
              <a:rPr lang="en-US" b="0" i="0" dirty="0">
                <a:solidFill>
                  <a:srgbClr val="333333"/>
                </a:solidFill>
                <a:effectLst/>
                <a:latin typeface="-apple-system"/>
              </a:rPr>
              <a:t>, we expect to encounter a </a:t>
            </a:r>
            <a:r>
              <a:rPr lang="en-US" b="0" i="0" dirty="0">
                <a:solidFill>
                  <a:srgbClr val="FF0000"/>
                </a:solidFill>
                <a:effectLst/>
                <a:latin typeface="-apple-system"/>
              </a:rPr>
              <a:t>verb</a:t>
            </a:r>
            <a:r>
              <a:rPr lang="en-US" b="0" i="0" dirty="0">
                <a:solidFill>
                  <a:srgbClr val="333333"/>
                </a:solidFill>
                <a:effectLst/>
                <a:latin typeface="-apple-system"/>
              </a:rPr>
              <a:t>, which is associated to horse. When we read</a:t>
            </a:r>
            <a:r>
              <a:rPr lang="en-US" b="0" i="0" dirty="0">
                <a:solidFill>
                  <a:srgbClr val="FF0000"/>
                </a:solidFill>
                <a:effectLst/>
                <a:latin typeface="-apple-system"/>
              </a:rPr>
              <a:t> </a:t>
            </a:r>
            <a:r>
              <a:rPr lang="en-US" b="0" i="1" dirty="0">
                <a:solidFill>
                  <a:srgbClr val="FF0000"/>
                </a:solidFill>
                <a:effectLst/>
                <a:latin typeface="-apple-system"/>
              </a:rPr>
              <a:t>jumped</a:t>
            </a:r>
            <a:r>
              <a:rPr lang="en-US" b="0" i="0" dirty="0">
                <a:solidFill>
                  <a:srgbClr val="333333"/>
                </a:solidFill>
                <a:effectLst/>
                <a:latin typeface="-apple-system"/>
              </a:rPr>
              <a:t>, we expect to encounter a word, which is associated to </a:t>
            </a:r>
            <a:r>
              <a:rPr lang="en-US" b="1" i="0" dirty="0">
                <a:solidFill>
                  <a:srgbClr val="FF0000"/>
                </a:solidFill>
                <a:effectLst/>
                <a:latin typeface="-apple-system"/>
              </a:rPr>
              <a:t>horse and jumped</a:t>
            </a:r>
            <a:r>
              <a:rPr lang="en-US" b="0" i="0" dirty="0">
                <a:solidFill>
                  <a:srgbClr val="333333"/>
                </a:solidFill>
                <a:effectLst/>
                <a:latin typeface="-apple-system"/>
              </a:rPr>
              <a:t>. When we read </a:t>
            </a:r>
            <a:r>
              <a:rPr lang="en-US" b="0" i="1" dirty="0">
                <a:solidFill>
                  <a:srgbClr val="333333"/>
                </a:solidFill>
                <a:effectLst/>
                <a:latin typeface="-apple-system"/>
              </a:rPr>
              <a:t>hurt</a:t>
            </a:r>
            <a:r>
              <a:rPr lang="en-US" b="0" i="0" dirty="0">
                <a:solidFill>
                  <a:srgbClr val="333333"/>
                </a:solidFill>
                <a:effectLst/>
                <a:latin typeface="-apple-system"/>
              </a:rPr>
              <a:t>, we expect to encounter a word, which is associated to </a:t>
            </a:r>
            <a:r>
              <a:rPr lang="en-US" b="1" i="0" dirty="0">
                <a:solidFill>
                  <a:srgbClr val="FF0000"/>
                </a:solidFill>
                <a:effectLst/>
                <a:latin typeface="-apple-system"/>
              </a:rPr>
              <a:t>jumped and hurt.</a:t>
            </a:r>
            <a:endParaRPr lang="en-US" b="1" dirty="0">
              <a:solidFill>
                <a:srgbClr val="FF0000"/>
              </a:solidFill>
            </a:endParaRPr>
          </a:p>
        </p:txBody>
      </p:sp>
    </p:spTree>
    <p:extLst>
      <p:ext uri="{BB962C8B-B14F-4D97-AF65-F5344CB8AC3E}">
        <p14:creationId xmlns:p14="http://schemas.microsoft.com/office/powerpoint/2010/main" val="56539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07379"/>
            <a:ext cx="10515600" cy="808622"/>
          </a:xfrm>
        </p:spPr>
        <p:txBody>
          <a:bodyPr/>
          <a:lstStyle/>
          <a:p>
            <a:r>
              <a:rPr lang="en-US" b="1" dirty="0">
                <a:solidFill>
                  <a:srgbClr val="0070C0"/>
                </a:solidFill>
              </a:rPr>
              <a:t>                     Basic Ideas - 2</a:t>
            </a:r>
          </a:p>
        </p:txBody>
      </p:sp>
      <p:sp>
        <p:nvSpPr>
          <p:cNvPr id="3" name="TextBox 2">
            <a:extLst>
              <a:ext uri="{FF2B5EF4-FFF2-40B4-BE49-F238E27FC236}">
                <a16:creationId xmlns:a16="http://schemas.microsoft.com/office/drawing/2014/main" id="{6167460F-6E11-BBF3-5423-3329210D9FC0}"/>
              </a:ext>
            </a:extLst>
          </p:cNvPr>
          <p:cNvSpPr txBox="1"/>
          <p:nvPr/>
        </p:nvSpPr>
        <p:spPr>
          <a:xfrm>
            <a:off x="1511300" y="1219200"/>
            <a:ext cx="8534400" cy="4524315"/>
          </a:xfrm>
          <a:prstGeom prst="rect">
            <a:avLst/>
          </a:prstGeom>
          <a:noFill/>
        </p:spPr>
        <p:txBody>
          <a:bodyPr wrap="square" rtlCol="0">
            <a:spAutoFit/>
          </a:bodyPr>
          <a:lstStyle/>
          <a:p>
            <a:pPr marL="285750" indent="-285750">
              <a:buFont typeface="Wingdings" panose="05000000000000000000" pitchFamily="2" charset="2"/>
              <a:buChar char="ü"/>
            </a:pPr>
            <a:r>
              <a:rPr lang="en-US" sz="2400" b="0" i="0" dirty="0">
                <a:solidFill>
                  <a:srgbClr val="292929"/>
                </a:solidFill>
                <a:effectLst/>
                <a:latin typeface="source-serif-pro"/>
              </a:rPr>
              <a:t>When this sentence is fed to a computer, it considers each word as a token </a:t>
            </a:r>
            <a:r>
              <a:rPr lang="en-US" sz="2400" b="0" i="1" dirty="0">
                <a:solidFill>
                  <a:srgbClr val="292929"/>
                </a:solidFill>
                <a:effectLst/>
                <a:latin typeface="source-serif-pro"/>
              </a:rPr>
              <a:t>t, </a:t>
            </a:r>
            <a:r>
              <a:rPr lang="en-US" sz="2400" b="0" i="0" dirty="0">
                <a:solidFill>
                  <a:srgbClr val="292929"/>
                </a:solidFill>
                <a:effectLst/>
                <a:latin typeface="source-serif-pro"/>
              </a:rPr>
              <a:t>and each token has a word embedding</a:t>
            </a:r>
            <a:r>
              <a:rPr lang="en-US" sz="2400" b="0" i="1" dirty="0">
                <a:solidFill>
                  <a:srgbClr val="292929"/>
                </a:solidFill>
                <a:effectLst/>
                <a:latin typeface="source-serif-pro"/>
              </a:rPr>
              <a:t> V</a:t>
            </a:r>
            <a:r>
              <a:rPr lang="en-US" sz="2400" b="0" i="0" dirty="0">
                <a:solidFill>
                  <a:srgbClr val="292929"/>
                </a:solidFill>
                <a:effectLst/>
                <a:latin typeface="source-serif-pro"/>
              </a:rPr>
              <a:t>. </a:t>
            </a:r>
          </a:p>
          <a:p>
            <a:pPr marL="285750" indent="-285750">
              <a:buFont typeface="Wingdings" panose="05000000000000000000" pitchFamily="2" charset="2"/>
              <a:buChar char="ü"/>
            </a:pPr>
            <a:r>
              <a:rPr lang="en-US" sz="2400" b="0" i="0" dirty="0">
                <a:solidFill>
                  <a:srgbClr val="292929"/>
                </a:solidFill>
                <a:effectLst/>
                <a:latin typeface="source-serif-pro"/>
              </a:rPr>
              <a:t>But these word embeddings have no context. </a:t>
            </a:r>
            <a:endParaRPr lang="en-US" sz="2400" dirty="0">
              <a:solidFill>
                <a:srgbClr val="292929"/>
              </a:solidFill>
              <a:latin typeface="source-serif-pro"/>
            </a:endParaRPr>
          </a:p>
          <a:p>
            <a:pPr marL="285750" indent="-285750">
              <a:buFont typeface="Wingdings" panose="05000000000000000000" pitchFamily="2" charset="2"/>
              <a:buChar char="ü"/>
            </a:pPr>
            <a:r>
              <a:rPr lang="en-US" sz="2400" b="0" i="0" dirty="0">
                <a:solidFill>
                  <a:srgbClr val="292929"/>
                </a:solidFill>
                <a:effectLst/>
                <a:latin typeface="source-serif-pro"/>
              </a:rPr>
              <a:t>So the idea is to apply some kind of </a:t>
            </a:r>
            <a:r>
              <a:rPr lang="en-US" sz="2400" b="0" i="0" dirty="0">
                <a:solidFill>
                  <a:srgbClr val="FF0000"/>
                </a:solidFill>
                <a:effectLst/>
                <a:latin typeface="source-serif-pro"/>
              </a:rPr>
              <a:t>weighing or similarity </a:t>
            </a:r>
            <a:r>
              <a:rPr lang="en-US" sz="2400" b="0" i="0" dirty="0">
                <a:solidFill>
                  <a:srgbClr val="292929"/>
                </a:solidFill>
                <a:effectLst/>
                <a:latin typeface="source-serif-pro"/>
              </a:rPr>
              <a:t>to obtain final word embedding </a:t>
            </a:r>
            <a:r>
              <a:rPr lang="en-US" sz="2400" b="0" i="1" dirty="0">
                <a:solidFill>
                  <a:srgbClr val="292929"/>
                </a:solidFill>
                <a:effectLst/>
                <a:latin typeface="source-serif-pro"/>
              </a:rPr>
              <a:t>Y</a:t>
            </a:r>
            <a:r>
              <a:rPr lang="en-US" sz="2400" b="0" i="0" dirty="0">
                <a:solidFill>
                  <a:srgbClr val="292929"/>
                </a:solidFill>
                <a:effectLst/>
                <a:latin typeface="source-serif-pro"/>
              </a:rPr>
              <a:t>, which has more context than the initial embedding </a:t>
            </a:r>
            <a:r>
              <a:rPr lang="en-US" sz="2400" b="0" i="1" dirty="0">
                <a:solidFill>
                  <a:srgbClr val="292929"/>
                </a:solidFill>
                <a:effectLst/>
                <a:latin typeface="source-serif-pro"/>
              </a:rPr>
              <a:t>V</a:t>
            </a:r>
            <a:r>
              <a:rPr lang="en-US" sz="2400" b="0" i="0" dirty="0">
                <a:solidFill>
                  <a:srgbClr val="292929"/>
                </a:solidFill>
                <a:effectLst/>
                <a:latin typeface="source-serif-pro"/>
              </a:rPr>
              <a:t>.</a:t>
            </a:r>
          </a:p>
          <a:p>
            <a:pPr marL="285750" indent="-285750">
              <a:buFont typeface="Wingdings" panose="05000000000000000000" pitchFamily="2" charset="2"/>
              <a:buChar char="ü"/>
            </a:pPr>
            <a:r>
              <a:rPr lang="en-US" sz="2400" b="0" i="0" dirty="0">
                <a:solidFill>
                  <a:srgbClr val="292929"/>
                </a:solidFill>
                <a:effectLst/>
                <a:latin typeface="source-serif-pro"/>
              </a:rPr>
              <a:t>In an embedding space, similar words appear closer together or have similar embeddings. </a:t>
            </a:r>
          </a:p>
          <a:p>
            <a:pPr marL="285750" indent="-285750">
              <a:buFont typeface="Wingdings" panose="05000000000000000000" pitchFamily="2" charset="2"/>
              <a:buChar char="ü"/>
            </a:pPr>
            <a:r>
              <a:rPr lang="en-US" sz="2400" b="0" i="0" dirty="0">
                <a:solidFill>
                  <a:srgbClr val="292929"/>
                </a:solidFill>
                <a:effectLst/>
                <a:latin typeface="source-serif-pro"/>
              </a:rPr>
              <a:t>Such as the word ‘king’ will be more related to the word ‘queen’ and ‘royalty’, than with the word ‘zebra’. Similarly, ‘zebra’ will be more related to ‘horse’ and ‘stripes’, than with the word ‘emotion’. </a:t>
            </a:r>
            <a:endParaRPr lang="en-US" sz="2400" b="1" dirty="0"/>
          </a:p>
        </p:txBody>
      </p:sp>
    </p:spTree>
    <p:extLst>
      <p:ext uri="{BB962C8B-B14F-4D97-AF65-F5344CB8AC3E}">
        <p14:creationId xmlns:p14="http://schemas.microsoft.com/office/powerpoint/2010/main" val="3197627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07379"/>
            <a:ext cx="10515600" cy="808622"/>
          </a:xfrm>
        </p:spPr>
        <p:txBody>
          <a:bodyPr/>
          <a:lstStyle/>
          <a:p>
            <a:r>
              <a:rPr lang="en-US" b="1" dirty="0">
                <a:solidFill>
                  <a:srgbClr val="0070C0"/>
                </a:solidFill>
              </a:rPr>
              <a:t>                     Basic Ideas - 3</a:t>
            </a:r>
          </a:p>
        </p:txBody>
      </p:sp>
      <p:pic>
        <p:nvPicPr>
          <p:cNvPr id="1028" name="Picture 4">
            <a:extLst>
              <a:ext uri="{FF2B5EF4-FFF2-40B4-BE49-F238E27FC236}">
                <a16:creationId xmlns:a16="http://schemas.microsoft.com/office/drawing/2014/main" id="{FAA2251D-C939-CC6F-C46C-48C1398D2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650" y="1242204"/>
            <a:ext cx="8441750" cy="4920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629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dirty="0">
                <a:solidFill>
                  <a:srgbClr val="0070C0"/>
                </a:solidFill>
              </a:rPr>
              <a:t>Transfer Learning</a:t>
            </a:r>
            <a:endParaRPr lang="en-US" b="1" dirty="0">
              <a:solidFill>
                <a:srgbClr val="0070C0"/>
              </a:solidFill>
            </a:endParaRPr>
          </a:p>
        </p:txBody>
      </p:sp>
      <p:pic>
        <p:nvPicPr>
          <p:cNvPr id="5" name="Content Placeholder 4">
            <a:extLst>
              <a:ext uri="{FF2B5EF4-FFF2-40B4-BE49-F238E27FC236}">
                <a16:creationId xmlns:a16="http://schemas.microsoft.com/office/drawing/2014/main" id="{2E74E62E-76B8-4DFD-AD31-90948DC49F64}"/>
              </a:ext>
            </a:extLst>
          </p:cNvPr>
          <p:cNvPicPr>
            <a:picLocks noGrp="1" noChangeAspect="1"/>
          </p:cNvPicPr>
          <p:nvPr>
            <p:ph idx="1"/>
          </p:nvPr>
        </p:nvPicPr>
        <p:blipFill>
          <a:blip r:embed="rId2"/>
          <a:stretch>
            <a:fillRect/>
          </a:stretch>
        </p:blipFill>
        <p:spPr>
          <a:xfrm>
            <a:off x="1262743" y="1319288"/>
            <a:ext cx="8708140" cy="4832204"/>
          </a:xfrm>
        </p:spPr>
      </p:pic>
    </p:spTree>
    <p:extLst>
      <p:ext uri="{BB962C8B-B14F-4D97-AF65-F5344CB8AC3E}">
        <p14:creationId xmlns:p14="http://schemas.microsoft.com/office/powerpoint/2010/main" val="2549185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07379"/>
            <a:ext cx="10515600" cy="808622"/>
          </a:xfrm>
        </p:spPr>
        <p:txBody>
          <a:bodyPr/>
          <a:lstStyle/>
          <a:p>
            <a:r>
              <a:rPr lang="en-US" b="1" dirty="0">
                <a:solidFill>
                  <a:srgbClr val="0070C0"/>
                </a:solidFill>
              </a:rPr>
              <a:t>                     Better Embedding</a:t>
            </a:r>
          </a:p>
        </p:txBody>
      </p:sp>
      <p:pic>
        <p:nvPicPr>
          <p:cNvPr id="2050" name="Picture 2">
            <a:extLst>
              <a:ext uri="{FF2B5EF4-FFF2-40B4-BE49-F238E27FC236}">
                <a16:creationId xmlns:a16="http://schemas.microsoft.com/office/drawing/2014/main" id="{BA0B08AB-7A4A-BCF7-0C20-43339D727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327" y="1194937"/>
            <a:ext cx="8488393" cy="511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047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00" y="207379"/>
            <a:ext cx="10515600" cy="808622"/>
          </a:xfrm>
        </p:spPr>
        <p:txBody>
          <a:bodyPr/>
          <a:lstStyle/>
          <a:p>
            <a:r>
              <a:rPr lang="en-US" b="1" dirty="0">
                <a:solidFill>
                  <a:srgbClr val="0070C0"/>
                </a:solidFill>
              </a:rPr>
              <a:t>                     Better Embedding</a:t>
            </a:r>
          </a:p>
        </p:txBody>
      </p:sp>
      <p:pic>
        <p:nvPicPr>
          <p:cNvPr id="3074" name="Picture 2">
            <a:extLst>
              <a:ext uri="{FF2B5EF4-FFF2-40B4-BE49-F238E27FC236}">
                <a16:creationId xmlns:a16="http://schemas.microsoft.com/office/drawing/2014/main" id="{4F3EAFAF-5282-F7CF-F791-B6CCCA0FD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007" y="1092455"/>
            <a:ext cx="7993093" cy="5384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70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8349" y="647952"/>
            <a:ext cx="10155777"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Encoder-Decoder machine translation</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1344279"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a:t>
            </a:r>
          </a:p>
        </p:txBody>
      </p:sp>
      <p:sp>
        <p:nvSpPr>
          <p:cNvPr id="28" name="TextBox 4"/>
          <p:cNvSpPr txBox="1">
            <a:spLocks noChangeArrowheads="1"/>
          </p:cNvSpPr>
          <p:nvPr/>
        </p:nvSpPr>
        <p:spPr bwMode="auto">
          <a:xfrm>
            <a:off x="1303741" y="3898106"/>
            <a:ext cx="8001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LSTM</a:t>
            </a:r>
          </a:p>
        </p:txBody>
      </p:sp>
      <p:cxnSp>
        <p:nvCxnSpPr>
          <p:cNvPr id="29" name="Straight Arrow Connector 28"/>
          <p:cNvCxnSpPr/>
          <p:nvPr/>
        </p:nvCxnSpPr>
        <p:spPr>
          <a:xfrm flipV="1">
            <a:off x="2065741" y="3821906"/>
            <a:ext cx="533400" cy="152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065741" y="4202906"/>
            <a:ext cx="609600" cy="152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098" name="Picture 2">
            <a:extLst>
              <a:ext uri="{FF2B5EF4-FFF2-40B4-BE49-F238E27FC236}">
                <a16:creationId xmlns:a16="http://schemas.microsoft.com/office/drawing/2014/main" id="{6D408522-B4B0-8320-24DE-0C1B83145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541" y="1533526"/>
            <a:ext cx="6667500" cy="505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90439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0" y="271495"/>
            <a:ext cx="7764951"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4000" dirty="0">
                <a:solidFill>
                  <a:schemeClr val="accent1"/>
                </a:solidFill>
                <a:latin typeface="方正兰亭黑_GBK"/>
                <a:ea typeface="方正兰亭黑_GBK"/>
              </a:rPr>
              <a:t>Equation for Attention</a:t>
            </a:r>
          </a:p>
        </p:txBody>
      </p:sp>
      <p:pic>
        <p:nvPicPr>
          <p:cNvPr id="3074" name="Picture 2">
            <a:extLst>
              <a:ext uri="{FF2B5EF4-FFF2-40B4-BE49-F238E27FC236}">
                <a16:creationId xmlns:a16="http://schemas.microsoft.com/office/drawing/2014/main" id="{EB0F0A7C-B74E-8329-1044-0C97EE8ECC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2947988"/>
            <a:ext cx="6667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69071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85147" y="978262"/>
            <a:ext cx="10155777"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Attention</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2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5792" y="1828800"/>
            <a:ext cx="7924800" cy="447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9192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368349" y="647952"/>
            <a:ext cx="10155777"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Encoder-Decoder machine translation</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5341" y="1383506"/>
            <a:ext cx="5748338" cy="5310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TextBox 4"/>
          <p:cNvSpPr txBox="1">
            <a:spLocks noChangeArrowheads="1"/>
          </p:cNvSpPr>
          <p:nvPr/>
        </p:nvSpPr>
        <p:spPr bwMode="auto">
          <a:xfrm>
            <a:off x="1303741" y="3898106"/>
            <a:ext cx="8001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LSTM</a:t>
            </a:r>
          </a:p>
        </p:txBody>
      </p:sp>
      <p:cxnSp>
        <p:nvCxnSpPr>
          <p:cNvPr id="29" name="Straight Arrow Connector 28"/>
          <p:cNvCxnSpPr/>
          <p:nvPr/>
        </p:nvCxnSpPr>
        <p:spPr>
          <a:xfrm flipV="1">
            <a:off x="2065741" y="3821906"/>
            <a:ext cx="533400" cy="152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2065741" y="4202906"/>
            <a:ext cx="609600" cy="152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333647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88" name="圖片 3"/>
          <p:cNvPicPr>
            <a:picLocks noChangeAspect="1"/>
          </p:cNvPicPr>
          <p:nvPr/>
        </p:nvPicPr>
        <p:blipFill>
          <a:blip r:embed="rId3"/>
          <a:stretch>
            <a:fillRect/>
          </a:stretch>
        </p:blipFill>
        <p:spPr>
          <a:xfrm>
            <a:off x="888671" y="4867497"/>
            <a:ext cx="2326237" cy="1499602"/>
          </a:xfrm>
          <a:prstGeom prst="rect">
            <a:avLst/>
          </a:prstGeom>
          <a:ln>
            <a:noFill/>
          </a:ln>
          <a:effectLst>
            <a:outerShdw blurRad="292100" dist="139700" dir="2700000" algn="tl" rotWithShape="0">
              <a:srgbClr val="333333">
                <a:alpha val="65000"/>
              </a:srgbClr>
            </a:outerShdw>
          </a:effectLst>
          <a:scene3d>
            <a:camera prst="isometricTopUp"/>
            <a:lightRig rig="threePt" dir="t"/>
          </a:scene3d>
        </p:spPr>
      </p:pic>
      <p:cxnSp>
        <p:nvCxnSpPr>
          <p:cNvPr id="89" name="直線接點 4"/>
          <p:cNvCxnSpPr/>
          <p:nvPr/>
        </p:nvCxnSpPr>
        <p:spPr>
          <a:xfrm flipV="1">
            <a:off x="1185863" y="5019675"/>
            <a:ext cx="1741487" cy="113823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線接點 5"/>
          <p:cNvCxnSpPr/>
          <p:nvPr/>
        </p:nvCxnSpPr>
        <p:spPr>
          <a:xfrm>
            <a:off x="1281113" y="5387975"/>
            <a:ext cx="1206500" cy="74453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線接點 6"/>
          <p:cNvCxnSpPr/>
          <p:nvPr/>
        </p:nvCxnSpPr>
        <p:spPr>
          <a:xfrm>
            <a:off x="1798638" y="5073650"/>
            <a:ext cx="1276350" cy="758825"/>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92" name="手繪多邊形 7"/>
          <p:cNvSpPr/>
          <p:nvPr/>
        </p:nvSpPr>
        <p:spPr>
          <a:xfrm>
            <a:off x="2266950" y="4132263"/>
            <a:ext cx="981075" cy="1025525"/>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93" name="手繪多邊形 8"/>
          <p:cNvSpPr/>
          <p:nvPr/>
        </p:nvSpPr>
        <p:spPr>
          <a:xfrm>
            <a:off x="1855788" y="4108450"/>
            <a:ext cx="595312" cy="1279525"/>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94" name="手繪多邊形 9"/>
          <p:cNvSpPr/>
          <p:nvPr/>
        </p:nvSpPr>
        <p:spPr>
          <a:xfrm>
            <a:off x="1247775" y="4140200"/>
            <a:ext cx="407988" cy="1589088"/>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95" name="梯形 10"/>
          <p:cNvSpPr/>
          <p:nvPr/>
        </p:nvSpPr>
        <p:spPr>
          <a:xfrm>
            <a:off x="1269555"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96" name="梯形 11"/>
          <p:cNvSpPr/>
          <p:nvPr/>
        </p:nvSpPr>
        <p:spPr>
          <a:xfrm>
            <a:off x="2050450"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97" name="梯形 12"/>
          <p:cNvSpPr/>
          <p:nvPr/>
        </p:nvSpPr>
        <p:spPr>
          <a:xfrm>
            <a:off x="2843459"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98" name="梯形 13"/>
          <p:cNvSpPr/>
          <p:nvPr/>
        </p:nvSpPr>
        <p:spPr>
          <a:xfrm>
            <a:off x="1641004"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chemeClr val="tx1"/>
                </a:solidFill>
              </a:rPr>
              <a:t>filter</a:t>
            </a:r>
            <a:endParaRPr lang="zh-TW" altLang="en-US" dirty="0">
              <a:solidFill>
                <a:schemeClr val="tx1"/>
              </a:solidFill>
            </a:endParaRPr>
          </a:p>
        </p:txBody>
      </p:sp>
      <p:sp>
        <p:nvSpPr>
          <p:cNvPr id="99" name="梯形 14"/>
          <p:cNvSpPr/>
          <p:nvPr/>
        </p:nvSpPr>
        <p:spPr>
          <a:xfrm>
            <a:off x="2421900"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100" name="梯形 15"/>
          <p:cNvSpPr/>
          <p:nvPr/>
        </p:nvSpPr>
        <p:spPr>
          <a:xfrm>
            <a:off x="3214909"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cxnSp>
        <p:nvCxnSpPr>
          <p:cNvPr id="101" name="直線單箭頭接點 16"/>
          <p:cNvCxnSpPr/>
          <p:nvPr/>
        </p:nvCxnSpPr>
        <p:spPr>
          <a:xfrm flipV="1">
            <a:off x="1665288" y="3389313"/>
            <a:ext cx="0" cy="306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7"/>
          <p:cNvCxnSpPr/>
          <p:nvPr/>
        </p:nvCxnSpPr>
        <p:spPr>
          <a:xfrm flipV="1">
            <a:off x="2027238" y="3667125"/>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8"/>
          <p:cNvCxnSpPr/>
          <p:nvPr/>
        </p:nvCxnSpPr>
        <p:spPr>
          <a:xfrm flipV="1">
            <a:off x="2446338" y="3413125"/>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9"/>
          <p:cNvCxnSpPr/>
          <p:nvPr/>
        </p:nvCxnSpPr>
        <p:spPr>
          <a:xfrm flipV="1">
            <a:off x="2817813" y="3695700"/>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20"/>
          <p:cNvCxnSpPr/>
          <p:nvPr/>
        </p:nvCxnSpPr>
        <p:spPr>
          <a:xfrm flipV="1">
            <a:off x="3240088" y="3413125"/>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21"/>
          <p:cNvCxnSpPr/>
          <p:nvPr/>
        </p:nvCxnSpPr>
        <p:spPr>
          <a:xfrm flipV="1">
            <a:off x="3636963" y="3679825"/>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矩形 22"/>
          <p:cNvSpPr/>
          <p:nvPr/>
        </p:nvSpPr>
        <p:spPr>
          <a:xfrm>
            <a:off x="1563700"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108" name="矩形 23"/>
          <p:cNvSpPr/>
          <p:nvPr/>
        </p:nvSpPr>
        <p:spPr>
          <a:xfrm>
            <a:off x="2331655" y="275223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109" name="矩形 24"/>
          <p:cNvSpPr/>
          <p:nvPr/>
        </p:nvSpPr>
        <p:spPr>
          <a:xfrm>
            <a:off x="3137605"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110" name="矩形 25"/>
          <p:cNvSpPr/>
          <p:nvPr/>
        </p:nvSpPr>
        <p:spPr>
          <a:xfrm>
            <a:off x="1932984" y="30046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111" name="矩形 26"/>
          <p:cNvSpPr/>
          <p:nvPr/>
        </p:nvSpPr>
        <p:spPr>
          <a:xfrm>
            <a:off x="2722109" y="30762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112" name="矩形 27"/>
          <p:cNvSpPr/>
          <p:nvPr/>
        </p:nvSpPr>
        <p:spPr>
          <a:xfrm>
            <a:off x="3531225" y="3027891"/>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113" name="手繪多邊形 28"/>
          <p:cNvSpPr/>
          <p:nvPr/>
        </p:nvSpPr>
        <p:spPr>
          <a:xfrm>
            <a:off x="1733550" y="4394200"/>
            <a:ext cx="344488" cy="1668463"/>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114" name="手繪多邊形 29"/>
          <p:cNvSpPr/>
          <p:nvPr/>
        </p:nvSpPr>
        <p:spPr>
          <a:xfrm>
            <a:off x="2374900" y="4418013"/>
            <a:ext cx="490538" cy="1381125"/>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115" name="手繪多邊形 30"/>
          <p:cNvSpPr/>
          <p:nvPr/>
        </p:nvSpPr>
        <p:spPr>
          <a:xfrm>
            <a:off x="2798763" y="4400550"/>
            <a:ext cx="847725" cy="1030288"/>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116" name="矩形 50"/>
          <p:cNvSpPr/>
          <p:nvPr/>
        </p:nvSpPr>
        <p:spPr>
          <a:xfrm>
            <a:off x="5570538" y="2373313"/>
            <a:ext cx="971550" cy="738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2000" dirty="0">
                <a:solidFill>
                  <a:srgbClr val="000000"/>
                </a:solidFill>
              </a:rPr>
              <a:t>match</a:t>
            </a:r>
            <a:endParaRPr lang="zh-TW" altLang="en-US" sz="2000" dirty="0">
              <a:solidFill>
                <a:srgbClr val="000000"/>
              </a:solidFill>
            </a:endParaRPr>
          </a:p>
        </p:txBody>
      </p:sp>
      <p:cxnSp>
        <p:nvCxnSpPr>
          <p:cNvPr id="117" name="直線單箭頭接點 51"/>
          <p:cNvCxnSpPr/>
          <p:nvPr/>
        </p:nvCxnSpPr>
        <p:spPr>
          <a:xfrm flipV="1">
            <a:off x="6542088" y="2717800"/>
            <a:ext cx="360362" cy="6350"/>
          </a:xfrm>
          <a:prstGeom prst="straightConnector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118" name="文字方塊 54"/>
          <p:cNvSpPr txBox="1">
            <a:spLocks noChangeArrowheads="1"/>
          </p:cNvSpPr>
          <p:nvPr/>
        </p:nvSpPr>
        <p:spPr bwMode="auto">
          <a:xfrm>
            <a:off x="6891338" y="2511425"/>
            <a:ext cx="83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a:t>0.7</a:t>
            </a:r>
            <a:endParaRPr lang="zh-TW" altLang="en-US"/>
          </a:p>
        </p:txBody>
      </p:sp>
      <p:sp>
        <p:nvSpPr>
          <p:cNvPr id="119" name="文字方塊 59"/>
          <p:cNvSpPr txBox="1">
            <a:spLocks noChangeArrowheads="1"/>
          </p:cNvSpPr>
          <p:nvPr/>
        </p:nvSpPr>
        <p:spPr bwMode="auto">
          <a:xfrm>
            <a:off x="374650" y="3825875"/>
            <a:ext cx="7493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2000"/>
              <a:t>CNN</a:t>
            </a:r>
            <a:endParaRPr lang="zh-TW" altLang="en-US" sz="2000"/>
          </a:p>
        </p:txBody>
      </p:sp>
      <p:sp>
        <p:nvSpPr>
          <p:cNvPr id="120" name="梯形 71"/>
          <p:cNvSpPr/>
          <p:nvPr/>
        </p:nvSpPr>
        <p:spPr>
          <a:xfrm>
            <a:off x="5378323"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121" name="梯形 72"/>
          <p:cNvSpPr/>
          <p:nvPr/>
        </p:nvSpPr>
        <p:spPr>
          <a:xfrm>
            <a:off x="6159218"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122" name="梯形 73"/>
          <p:cNvSpPr/>
          <p:nvPr/>
        </p:nvSpPr>
        <p:spPr>
          <a:xfrm>
            <a:off x="6952227"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123" name="梯形 74"/>
          <p:cNvSpPr/>
          <p:nvPr/>
        </p:nvSpPr>
        <p:spPr>
          <a:xfrm>
            <a:off x="5749772"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124" name="梯形 75"/>
          <p:cNvSpPr/>
          <p:nvPr/>
        </p:nvSpPr>
        <p:spPr>
          <a:xfrm>
            <a:off x="6530668"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125" name="梯形 76"/>
          <p:cNvSpPr/>
          <p:nvPr/>
        </p:nvSpPr>
        <p:spPr>
          <a:xfrm>
            <a:off x="7323677"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cxnSp>
        <p:nvCxnSpPr>
          <p:cNvPr id="126" name="直線單箭頭接點 77"/>
          <p:cNvCxnSpPr/>
          <p:nvPr/>
        </p:nvCxnSpPr>
        <p:spPr>
          <a:xfrm flipV="1">
            <a:off x="5775325" y="5353050"/>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78"/>
          <p:cNvCxnSpPr/>
          <p:nvPr/>
        </p:nvCxnSpPr>
        <p:spPr>
          <a:xfrm flipV="1">
            <a:off x="6135688" y="5630863"/>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79"/>
          <p:cNvCxnSpPr/>
          <p:nvPr/>
        </p:nvCxnSpPr>
        <p:spPr>
          <a:xfrm flipV="1">
            <a:off x="6556375" y="5376863"/>
            <a:ext cx="0" cy="306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80"/>
          <p:cNvCxnSpPr/>
          <p:nvPr/>
        </p:nvCxnSpPr>
        <p:spPr>
          <a:xfrm flipV="1">
            <a:off x="6927850" y="5659438"/>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81"/>
          <p:cNvCxnSpPr/>
          <p:nvPr/>
        </p:nvCxnSpPr>
        <p:spPr>
          <a:xfrm flipV="1">
            <a:off x="7348538" y="5376863"/>
            <a:ext cx="0" cy="306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82"/>
          <p:cNvCxnSpPr/>
          <p:nvPr/>
        </p:nvCxnSpPr>
        <p:spPr>
          <a:xfrm flipV="1">
            <a:off x="7745413" y="5643563"/>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83"/>
          <p:cNvSpPr/>
          <p:nvPr/>
        </p:nvSpPr>
        <p:spPr>
          <a:xfrm>
            <a:off x="5672468"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133" name="矩形 84"/>
          <p:cNvSpPr/>
          <p:nvPr/>
        </p:nvSpPr>
        <p:spPr>
          <a:xfrm>
            <a:off x="6440423" y="471634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134" name="矩形 85"/>
          <p:cNvSpPr/>
          <p:nvPr/>
        </p:nvSpPr>
        <p:spPr>
          <a:xfrm>
            <a:off x="7246373"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135" name="矩形 86"/>
          <p:cNvSpPr/>
          <p:nvPr/>
        </p:nvSpPr>
        <p:spPr>
          <a:xfrm>
            <a:off x="6041752" y="49687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136" name="矩形 87"/>
          <p:cNvSpPr/>
          <p:nvPr/>
        </p:nvSpPr>
        <p:spPr>
          <a:xfrm>
            <a:off x="6830877" y="50403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137" name="矩形 88"/>
          <p:cNvSpPr/>
          <p:nvPr/>
        </p:nvSpPr>
        <p:spPr>
          <a:xfrm>
            <a:off x="7639993" y="4991996"/>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cxnSp>
        <p:nvCxnSpPr>
          <p:cNvPr id="138" name="直線單箭頭接點 93"/>
          <p:cNvCxnSpPr/>
          <p:nvPr/>
        </p:nvCxnSpPr>
        <p:spPr>
          <a:xfrm flipV="1">
            <a:off x="5789613" y="3105150"/>
            <a:ext cx="0" cy="1611313"/>
          </a:xfrm>
          <a:prstGeom prst="straightConnector1">
            <a:avLst/>
          </a:prstGeom>
          <a:ln w="38100">
            <a:solidFill>
              <a:schemeClr val="tx1"/>
            </a:solidFill>
            <a:tailEnd type="triangle"/>
          </a:ln>
        </p:spPr>
        <p:style>
          <a:lnRef idx="2">
            <a:schemeClr val="dk1"/>
          </a:lnRef>
          <a:fillRef idx="0">
            <a:schemeClr val="dk1"/>
          </a:fillRef>
          <a:effectRef idx="1">
            <a:schemeClr val="dk1"/>
          </a:effectRef>
          <a:fontRef idx="minor">
            <a:schemeClr val="tx1"/>
          </a:fontRef>
        </p:style>
      </p:cxnSp>
      <p:grpSp>
        <p:nvGrpSpPr>
          <p:cNvPr id="139" name="群組 97"/>
          <p:cNvGrpSpPr>
            <a:grpSpLocks/>
          </p:cNvGrpSpPr>
          <p:nvPr/>
        </p:nvGrpSpPr>
        <p:grpSpPr bwMode="auto">
          <a:xfrm>
            <a:off x="4521200" y="2268538"/>
            <a:ext cx="460375" cy="900112"/>
            <a:chOff x="4123648" y="5748055"/>
            <a:chExt cx="461666" cy="900000"/>
          </a:xfrm>
        </p:grpSpPr>
        <p:sp>
          <p:nvSpPr>
            <p:cNvPr id="140" name="矩形 98"/>
            <p:cNvSpPr/>
            <p:nvPr/>
          </p:nvSpPr>
          <p:spPr>
            <a:xfrm>
              <a:off x="4123648" y="5748055"/>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TW" altLang="en-US" dirty="0"/>
            </a:p>
          </p:txBody>
        </p:sp>
        <p:sp>
          <p:nvSpPr>
            <p:cNvPr id="141" name="文字方塊 99"/>
            <p:cNvSpPr txBox="1">
              <a:spLocks noChangeArrowheads="1"/>
            </p:cNvSpPr>
            <p:nvPr/>
          </p:nvSpPr>
          <p:spPr bwMode="auto">
            <a:xfrm>
              <a:off x="4196384" y="6013389"/>
              <a:ext cx="22333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CA" altLang="zh-TW" sz="2000"/>
                <a:t>z</a:t>
              </a:r>
              <a:r>
                <a:rPr lang="en-CA" altLang="zh-TW" sz="2000" baseline="30000"/>
                <a:t>0</a:t>
              </a:r>
              <a:endParaRPr lang="zh-TW" altLang="en-US" sz="2000"/>
            </a:p>
          </p:txBody>
        </p:sp>
      </p:grpSp>
      <p:cxnSp>
        <p:nvCxnSpPr>
          <p:cNvPr id="142" name="直線單箭頭接點 100"/>
          <p:cNvCxnSpPr>
            <a:endCxn id="116" idx="1"/>
          </p:cNvCxnSpPr>
          <p:nvPr/>
        </p:nvCxnSpPr>
        <p:spPr>
          <a:xfrm>
            <a:off x="5033963" y="2717800"/>
            <a:ext cx="5365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文字方塊 58"/>
          <p:cNvSpPr txBox="1">
            <a:spLocks noChangeArrowheads="1"/>
          </p:cNvSpPr>
          <p:nvPr/>
        </p:nvSpPr>
        <p:spPr bwMode="auto">
          <a:xfrm>
            <a:off x="1620838" y="1795463"/>
            <a:ext cx="1965325"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TW"/>
              <a:t>A vector for each region</a:t>
            </a:r>
            <a:endParaRPr lang="zh-TW" altLang="en-US"/>
          </a:p>
        </p:txBody>
      </p:sp>
      <p:sp>
        <p:nvSpPr>
          <p:cNvPr id="144" name="TextBox 143"/>
          <p:cNvSpPr txBox="1">
            <a:spLocks noChangeArrowheads="1"/>
          </p:cNvSpPr>
          <p:nvPr/>
        </p:nvSpPr>
        <p:spPr bwMode="auto">
          <a:xfrm>
            <a:off x="3962400" y="1676400"/>
            <a:ext cx="417036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z</a:t>
            </a:r>
            <a:r>
              <a:rPr lang="en-US" sz="1800" baseline="30000"/>
              <a:t>0</a:t>
            </a:r>
            <a:r>
              <a:rPr lang="en-US" sz="1800"/>
              <a:t> is initial parameter, it is also learned </a:t>
            </a:r>
          </a:p>
        </p:txBody>
      </p:sp>
      <p:sp>
        <p:nvSpPr>
          <p:cNvPr id="145" name="矩形 10"/>
          <p:cNvSpPr/>
          <p:nvPr/>
        </p:nvSpPr>
        <p:spPr>
          <a:xfrm>
            <a:off x="5700713" y="271495"/>
            <a:ext cx="6538753"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Image caption generation using attention</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3197729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8" grpId="0"/>
      <p:bldP spid="14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22" name="圖片 3"/>
          <p:cNvPicPr>
            <a:picLocks noChangeAspect="1"/>
          </p:cNvPicPr>
          <p:nvPr/>
        </p:nvPicPr>
        <p:blipFill>
          <a:blip r:embed="rId3"/>
          <a:stretch>
            <a:fillRect/>
          </a:stretch>
        </p:blipFill>
        <p:spPr>
          <a:xfrm>
            <a:off x="888671" y="4867497"/>
            <a:ext cx="2326237" cy="1499602"/>
          </a:xfrm>
          <a:prstGeom prst="rect">
            <a:avLst/>
          </a:prstGeom>
          <a:ln>
            <a:noFill/>
          </a:ln>
          <a:effectLst>
            <a:outerShdw blurRad="292100" dist="139700" dir="2700000" algn="tl" rotWithShape="0">
              <a:srgbClr val="333333">
                <a:alpha val="65000"/>
              </a:srgbClr>
            </a:outerShdw>
          </a:effectLst>
          <a:scene3d>
            <a:camera prst="isometricTopUp"/>
            <a:lightRig rig="threePt" dir="t"/>
          </a:scene3d>
        </p:spPr>
      </p:pic>
      <p:cxnSp>
        <p:nvCxnSpPr>
          <p:cNvPr id="23" name="直線接點 4"/>
          <p:cNvCxnSpPr/>
          <p:nvPr/>
        </p:nvCxnSpPr>
        <p:spPr>
          <a:xfrm flipV="1">
            <a:off x="1185863" y="5019675"/>
            <a:ext cx="1741487" cy="113823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接點 5"/>
          <p:cNvCxnSpPr/>
          <p:nvPr/>
        </p:nvCxnSpPr>
        <p:spPr>
          <a:xfrm>
            <a:off x="1281113" y="5387975"/>
            <a:ext cx="1206500" cy="74453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接點 6"/>
          <p:cNvCxnSpPr/>
          <p:nvPr/>
        </p:nvCxnSpPr>
        <p:spPr>
          <a:xfrm>
            <a:off x="1798638" y="5073650"/>
            <a:ext cx="1276350" cy="758825"/>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7" name="手繪多邊形 7"/>
          <p:cNvSpPr/>
          <p:nvPr/>
        </p:nvSpPr>
        <p:spPr>
          <a:xfrm>
            <a:off x="2266950" y="4132263"/>
            <a:ext cx="981075" cy="1025525"/>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28" name="手繪多邊形 8"/>
          <p:cNvSpPr/>
          <p:nvPr/>
        </p:nvSpPr>
        <p:spPr>
          <a:xfrm>
            <a:off x="1855788" y="4108450"/>
            <a:ext cx="595312" cy="1279525"/>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29" name="手繪多邊形 9"/>
          <p:cNvSpPr/>
          <p:nvPr/>
        </p:nvSpPr>
        <p:spPr>
          <a:xfrm>
            <a:off x="1247775" y="4140200"/>
            <a:ext cx="407988" cy="1589088"/>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30" name="梯形 10"/>
          <p:cNvSpPr/>
          <p:nvPr/>
        </p:nvSpPr>
        <p:spPr>
          <a:xfrm>
            <a:off x="1269555"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31" name="梯形 11"/>
          <p:cNvSpPr/>
          <p:nvPr/>
        </p:nvSpPr>
        <p:spPr>
          <a:xfrm>
            <a:off x="2050450"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32" name="梯形 12"/>
          <p:cNvSpPr/>
          <p:nvPr/>
        </p:nvSpPr>
        <p:spPr>
          <a:xfrm>
            <a:off x="2843459"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33" name="梯形 13"/>
          <p:cNvSpPr/>
          <p:nvPr/>
        </p:nvSpPr>
        <p:spPr>
          <a:xfrm>
            <a:off x="1641004"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34" name="梯形 14"/>
          <p:cNvSpPr/>
          <p:nvPr/>
        </p:nvSpPr>
        <p:spPr>
          <a:xfrm>
            <a:off x="2421900"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35" name="梯形 15"/>
          <p:cNvSpPr/>
          <p:nvPr/>
        </p:nvSpPr>
        <p:spPr>
          <a:xfrm>
            <a:off x="3214909"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cxnSp>
        <p:nvCxnSpPr>
          <p:cNvPr id="36" name="直線單箭頭接點 16"/>
          <p:cNvCxnSpPr/>
          <p:nvPr/>
        </p:nvCxnSpPr>
        <p:spPr>
          <a:xfrm flipV="1">
            <a:off x="1665288" y="3389313"/>
            <a:ext cx="0" cy="306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7"/>
          <p:cNvCxnSpPr/>
          <p:nvPr/>
        </p:nvCxnSpPr>
        <p:spPr>
          <a:xfrm flipV="1">
            <a:off x="2027238" y="3667125"/>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8"/>
          <p:cNvCxnSpPr/>
          <p:nvPr/>
        </p:nvCxnSpPr>
        <p:spPr>
          <a:xfrm flipV="1">
            <a:off x="2446338" y="3413125"/>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9"/>
          <p:cNvCxnSpPr/>
          <p:nvPr/>
        </p:nvCxnSpPr>
        <p:spPr>
          <a:xfrm flipV="1">
            <a:off x="2817813" y="3695700"/>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20"/>
          <p:cNvCxnSpPr/>
          <p:nvPr/>
        </p:nvCxnSpPr>
        <p:spPr>
          <a:xfrm flipV="1">
            <a:off x="3240088" y="3413125"/>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1"/>
          <p:cNvCxnSpPr/>
          <p:nvPr/>
        </p:nvCxnSpPr>
        <p:spPr>
          <a:xfrm flipV="1">
            <a:off x="3636963" y="3679825"/>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22"/>
          <p:cNvSpPr/>
          <p:nvPr/>
        </p:nvSpPr>
        <p:spPr>
          <a:xfrm>
            <a:off x="1563700"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3" name="矩形 23"/>
          <p:cNvSpPr/>
          <p:nvPr/>
        </p:nvSpPr>
        <p:spPr>
          <a:xfrm>
            <a:off x="2331655" y="275223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4" name="矩形 24"/>
          <p:cNvSpPr/>
          <p:nvPr/>
        </p:nvSpPr>
        <p:spPr>
          <a:xfrm>
            <a:off x="3137605"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5" name="矩形 25"/>
          <p:cNvSpPr/>
          <p:nvPr/>
        </p:nvSpPr>
        <p:spPr>
          <a:xfrm>
            <a:off x="1932984" y="30046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6" name="矩形 26"/>
          <p:cNvSpPr/>
          <p:nvPr/>
        </p:nvSpPr>
        <p:spPr>
          <a:xfrm>
            <a:off x="2722109" y="30762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7" name="矩形 27"/>
          <p:cNvSpPr/>
          <p:nvPr/>
        </p:nvSpPr>
        <p:spPr>
          <a:xfrm>
            <a:off x="3531225" y="3027891"/>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8" name="手繪多邊形 28"/>
          <p:cNvSpPr/>
          <p:nvPr/>
        </p:nvSpPr>
        <p:spPr>
          <a:xfrm>
            <a:off x="1733550" y="4394200"/>
            <a:ext cx="344488" cy="1668463"/>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49" name="手繪多邊形 29"/>
          <p:cNvSpPr/>
          <p:nvPr/>
        </p:nvSpPr>
        <p:spPr>
          <a:xfrm>
            <a:off x="2374900" y="4418013"/>
            <a:ext cx="490538" cy="1381125"/>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50" name="手繪多邊形 30"/>
          <p:cNvSpPr/>
          <p:nvPr/>
        </p:nvSpPr>
        <p:spPr>
          <a:xfrm>
            <a:off x="2798763" y="4400550"/>
            <a:ext cx="847725" cy="1030288"/>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51" name="文字方塊 59"/>
          <p:cNvSpPr txBox="1">
            <a:spLocks noChangeArrowheads="1"/>
          </p:cNvSpPr>
          <p:nvPr/>
        </p:nvSpPr>
        <p:spPr bwMode="auto">
          <a:xfrm>
            <a:off x="374650" y="3825875"/>
            <a:ext cx="7493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2000"/>
              <a:t>CNN</a:t>
            </a:r>
            <a:endParaRPr lang="zh-TW" altLang="en-US" sz="2000"/>
          </a:p>
        </p:txBody>
      </p:sp>
      <p:sp>
        <p:nvSpPr>
          <p:cNvPr id="52" name="梯形 71"/>
          <p:cNvSpPr/>
          <p:nvPr/>
        </p:nvSpPr>
        <p:spPr>
          <a:xfrm>
            <a:off x="5378323"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53" name="梯形 72"/>
          <p:cNvSpPr/>
          <p:nvPr/>
        </p:nvSpPr>
        <p:spPr>
          <a:xfrm>
            <a:off x="6159218"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54" name="梯形 73"/>
          <p:cNvSpPr/>
          <p:nvPr/>
        </p:nvSpPr>
        <p:spPr>
          <a:xfrm>
            <a:off x="6952227"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55" name="梯形 74"/>
          <p:cNvSpPr/>
          <p:nvPr/>
        </p:nvSpPr>
        <p:spPr>
          <a:xfrm>
            <a:off x="5749772"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56" name="梯形 75"/>
          <p:cNvSpPr/>
          <p:nvPr/>
        </p:nvSpPr>
        <p:spPr>
          <a:xfrm>
            <a:off x="6530668"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57" name="梯形 76"/>
          <p:cNvSpPr/>
          <p:nvPr/>
        </p:nvSpPr>
        <p:spPr>
          <a:xfrm>
            <a:off x="7323677"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cxnSp>
        <p:nvCxnSpPr>
          <p:cNvPr id="58" name="直線單箭頭接點 77"/>
          <p:cNvCxnSpPr/>
          <p:nvPr/>
        </p:nvCxnSpPr>
        <p:spPr>
          <a:xfrm flipV="1">
            <a:off x="5775325" y="5353050"/>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8"/>
          <p:cNvCxnSpPr/>
          <p:nvPr/>
        </p:nvCxnSpPr>
        <p:spPr>
          <a:xfrm flipV="1">
            <a:off x="6135688" y="5630863"/>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79"/>
          <p:cNvCxnSpPr/>
          <p:nvPr/>
        </p:nvCxnSpPr>
        <p:spPr>
          <a:xfrm flipV="1">
            <a:off x="6556375" y="5376863"/>
            <a:ext cx="0" cy="306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80"/>
          <p:cNvCxnSpPr/>
          <p:nvPr/>
        </p:nvCxnSpPr>
        <p:spPr>
          <a:xfrm flipV="1">
            <a:off x="6927850" y="5659438"/>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81"/>
          <p:cNvCxnSpPr/>
          <p:nvPr/>
        </p:nvCxnSpPr>
        <p:spPr>
          <a:xfrm flipV="1">
            <a:off x="7348538" y="5376863"/>
            <a:ext cx="0" cy="306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82"/>
          <p:cNvCxnSpPr/>
          <p:nvPr/>
        </p:nvCxnSpPr>
        <p:spPr>
          <a:xfrm flipV="1">
            <a:off x="7745413" y="5643563"/>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83"/>
          <p:cNvSpPr/>
          <p:nvPr/>
        </p:nvSpPr>
        <p:spPr>
          <a:xfrm>
            <a:off x="5672468"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65" name="矩形 84"/>
          <p:cNvSpPr/>
          <p:nvPr/>
        </p:nvSpPr>
        <p:spPr>
          <a:xfrm>
            <a:off x="6440423" y="471634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66" name="矩形 85"/>
          <p:cNvSpPr/>
          <p:nvPr/>
        </p:nvSpPr>
        <p:spPr>
          <a:xfrm>
            <a:off x="7246373"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67" name="矩形 86"/>
          <p:cNvSpPr/>
          <p:nvPr/>
        </p:nvSpPr>
        <p:spPr>
          <a:xfrm>
            <a:off x="6041752" y="49687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68" name="矩形 87"/>
          <p:cNvSpPr/>
          <p:nvPr/>
        </p:nvSpPr>
        <p:spPr>
          <a:xfrm>
            <a:off x="6830877" y="50403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69" name="矩形 88"/>
          <p:cNvSpPr/>
          <p:nvPr/>
        </p:nvSpPr>
        <p:spPr>
          <a:xfrm>
            <a:off x="7639993" y="4991996"/>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70" name="文字方塊 89"/>
          <p:cNvSpPr txBox="1">
            <a:spLocks noChangeArrowheads="1"/>
          </p:cNvSpPr>
          <p:nvPr/>
        </p:nvSpPr>
        <p:spPr bwMode="auto">
          <a:xfrm>
            <a:off x="1620838" y="1795463"/>
            <a:ext cx="1965325"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TW"/>
              <a:t>A vector for each region</a:t>
            </a:r>
            <a:endParaRPr lang="zh-TW" altLang="en-US"/>
          </a:p>
        </p:txBody>
      </p:sp>
      <p:sp>
        <p:nvSpPr>
          <p:cNvPr id="71" name="文字方塊 62"/>
          <p:cNvSpPr txBox="1">
            <a:spLocks noChangeArrowheads="1"/>
          </p:cNvSpPr>
          <p:nvPr/>
        </p:nvSpPr>
        <p:spPr bwMode="auto">
          <a:xfrm>
            <a:off x="5527675" y="4376738"/>
            <a:ext cx="6350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0.7</a:t>
            </a:r>
            <a:endParaRPr lang="zh-TW" altLang="en-US" sz="1800"/>
          </a:p>
        </p:txBody>
      </p:sp>
      <p:sp>
        <p:nvSpPr>
          <p:cNvPr id="72" name="文字方塊 63"/>
          <p:cNvSpPr txBox="1">
            <a:spLocks noChangeArrowheads="1"/>
          </p:cNvSpPr>
          <p:nvPr/>
        </p:nvSpPr>
        <p:spPr bwMode="auto">
          <a:xfrm>
            <a:off x="6324600" y="4362450"/>
            <a:ext cx="6921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0.1</a:t>
            </a:r>
            <a:endParaRPr lang="zh-TW" altLang="en-US" sz="1800"/>
          </a:p>
        </p:txBody>
      </p:sp>
      <p:sp>
        <p:nvSpPr>
          <p:cNvPr id="73" name="文字方塊 64"/>
          <p:cNvSpPr txBox="1">
            <a:spLocks noChangeArrowheads="1"/>
          </p:cNvSpPr>
          <p:nvPr/>
        </p:nvSpPr>
        <p:spPr bwMode="auto">
          <a:xfrm>
            <a:off x="7124700" y="4368800"/>
            <a:ext cx="6111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0.1</a:t>
            </a:r>
            <a:endParaRPr lang="zh-TW" altLang="en-US" sz="1800"/>
          </a:p>
        </p:txBody>
      </p:sp>
      <p:sp>
        <p:nvSpPr>
          <p:cNvPr id="74" name="文字方塊 65"/>
          <p:cNvSpPr txBox="1">
            <a:spLocks noChangeArrowheads="1"/>
          </p:cNvSpPr>
          <p:nvPr/>
        </p:nvSpPr>
        <p:spPr bwMode="auto">
          <a:xfrm>
            <a:off x="5916613" y="4675188"/>
            <a:ext cx="6572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0.1</a:t>
            </a:r>
            <a:endParaRPr lang="zh-TW" altLang="en-US" sz="1800"/>
          </a:p>
        </p:txBody>
      </p:sp>
      <p:sp>
        <p:nvSpPr>
          <p:cNvPr id="75" name="文字方塊 66"/>
          <p:cNvSpPr txBox="1">
            <a:spLocks noChangeArrowheads="1"/>
          </p:cNvSpPr>
          <p:nvPr/>
        </p:nvSpPr>
        <p:spPr bwMode="auto">
          <a:xfrm>
            <a:off x="6716713" y="4721225"/>
            <a:ext cx="6461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0.0</a:t>
            </a:r>
            <a:endParaRPr lang="zh-TW" altLang="en-US" sz="1800"/>
          </a:p>
        </p:txBody>
      </p:sp>
      <p:sp>
        <p:nvSpPr>
          <p:cNvPr id="76" name="文字方塊 67"/>
          <p:cNvSpPr txBox="1">
            <a:spLocks noChangeArrowheads="1"/>
          </p:cNvSpPr>
          <p:nvPr/>
        </p:nvSpPr>
        <p:spPr bwMode="auto">
          <a:xfrm>
            <a:off x="7537450" y="4675188"/>
            <a:ext cx="5873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0.0</a:t>
            </a:r>
            <a:endParaRPr lang="zh-TW" altLang="en-US" sz="1800"/>
          </a:p>
        </p:txBody>
      </p:sp>
      <p:cxnSp>
        <p:nvCxnSpPr>
          <p:cNvPr id="77" name="直線單箭頭接點 69"/>
          <p:cNvCxnSpPr>
            <a:endCxn id="82" idx="2"/>
          </p:cNvCxnSpPr>
          <p:nvPr/>
        </p:nvCxnSpPr>
        <p:spPr>
          <a:xfrm flipV="1">
            <a:off x="5781675" y="4125913"/>
            <a:ext cx="176213" cy="2873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文字方塊 70"/>
          <p:cNvSpPr txBox="1">
            <a:spLocks noChangeArrowheads="1"/>
          </p:cNvSpPr>
          <p:nvPr/>
        </p:nvSpPr>
        <p:spPr bwMode="auto">
          <a:xfrm>
            <a:off x="4343400" y="3505200"/>
            <a:ext cx="1493838"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TW" sz="2000"/>
              <a:t>weighted sum</a:t>
            </a:r>
            <a:endParaRPr lang="zh-TW" altLang="en-US" sz="2000"/>
          </a:p>
        </p:txBody>
      </p:sp>
      <p:cxnSp>
        <p:nvCxnSpPr>
          <p:cNvPr id="79" name="直線單箭頭接點 94"/>
          <p:cNvCxnSpPr>
            <a:endCxn id="82" idx="2"/>
          </p:cNvCxnSpPr>
          <p:nvPr/>
        </p:nvCxnSpPr>
        <p:spPr>
          <a:xfrm flipH="1" flipV="1">
            <a:off x="5957888" y="4125913"/>
            <a:ext cx="514350" cy="3063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95"/>
          <p:cNvCxnSpPr>
            <a:endCxn id="82" idx="2"/>
          </p:cNvCxnSpPr>
          <p:nvPr/>
        </p:nvCxnSpPr>
        <p:spPr>
          <a:xfrm flipH="1" flipV="1">
            <a:off x="5957888" y="4125913"/>
            <a:ext cx="1390650" cy="358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99"/>
          <p:cNvCxnSpPr/>
          <p:nvPr/>
        </p:nvCxnSpPr>
        <p:spPr>
          <a:xfrm flipV="1">
            <a:off x="5902325" y="2000250"/>
            <a:ext cx="0" cy="2698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102"/>
          <p:cNvSpPr/>
          <p:nvPr/>
        </p:nvSpPr>
        <p:spPr>
          <a:xfrm>
            <a:off x="5729288" y="3470275"/>
            <a:ext cx="457200" cy="655638"/>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TW" altLang="en-US" dirty="0"/>
          </a:p>
        </p:txBody>
      </p:sp>
      <p:cxnSp>
        <p:nvCxnSpPr>
          <p:cNvPr id="83" name="直線單箭頭接點 103"/>
          <p:cNvCxnSpPr>
            <a:endCxn id="82" idx="2"/>
          </p:cNvCxnSpPr>
          <p:nvPr/>
        </p:nvCxnSpPr>
        <p:spPr>
          <a:xfrm flipH="1" flipV="1">
            <a:off x="5957888" y="4125913"/>
            <a:ext cx="185737" cy="6619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104"/>
          <p:cNvGrpSpPr>
            <a:grpSpLocks/>
          </p:cNvGrpSpPr>
          <p:nvPr/>
        </p:nvGrpSpPr>
        <p:grpSpPr bwMode="auto">
          <a:xfrm>
            <a:off x="5700713" y="2292350"/>
            <a:ext cx="461962" cy="900113"/>
            <a:chOff x="4123648" y="5748055"/>
            <a:chExt cx="461666" cy="900000"/>
          </a:xfrm>
        </p:grpSpPr>
        <p:sp>
          <p:nvSpPr>
            <p:cNvPr id="85" name="矩形 105"/>
            <p:cNvSpPr/>
            <p:nvPr/>
          </p:nvSpPr>
          <p:spPr>
            <a:xfrm>
              <a:off x="4123648" y="5748055"/>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TW" altLang="en-US" dirty="0"/>
            </a:p>
          </p:txBody>
        </p:sp>
        <p:sp>
          <p:nvSpPr>
            <p:cNvPr id="86" name="文字方塊 106"/>
            <p:cNvSpPr txBox="1">
              <a:spLocks noChangeArrowheads="1"/>
            </p:cNvSpPr>
            <p:nvPr/>
          </p:nvSpPr>
          <p:spPr bwMode="auto">
            <a:xfrm>
              <a:off x="4196384" y="6013389"/>
              <a:ext cx="22333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CA" altLang="zh-TW" sz="2000"/>
                <a:t>z</a:t>
              </a:r>
              <a:r>
                <a:rPr lang="en-CA" altLang="zh-TW" sz="2000" baseline="30000"/>
                <a:t>1</a:t>
              </a:r>
              <a:endParaRPr lang="zh-TW" altLang="en-US" sz="2000"/>
            </a:p>
          </p:txBody>
        </p:sp>
      </p:grpSp>
      <p:sp>
        <p:nvSpPr>
          <p:cNvPr id="87" name="矩形 107"/>
          <p:cNvSpPr/>
          <p:nvPr/>
        </p:nvSpPr>
        <p:spPr>
          <a:xfrm>
            <a:off x="5486400" y="1339850"/>
            <a:ext cx="838200" cy="657225"/>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zh-TW" altLang="en-US" dirty="0"/>
          </a:p>
        </p:txBody>
      </p:sp>
      <p:sp>
        <p:nvSpPr>
          <p:cNvPr id="88" name="文字方塊 98"/>
          <p:cNvSpPr txBox="1">
            <a:spLocks noChangeArrowheads="1"/>
          </p:cNvSpPr>
          <p:nvPr/>
        </p:nvSpPr>
        <p:spPr bwMode="auto">
          <a:xfrm>
            <a:off x="5310188" y="1452563"/>
            <a:ext cx="12049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TW" sz="2000"/>
              <a:t>Word 1</a:t>
            </a:r>
            <a:endParaRPr lang="zh-TW" altLang="en-US" sz="2000"/>
          </a:p>
        </p:txBody>
      </p:sp>
      <p:cxnSp>
        <p:nvCxnSpPr>
          <p:cNvPr id="89" name="直線單箭頭接點 108"/>
          <p:cNvCxnSpPr/>
          <p:nvPr/>
        </p:nvCxnSpPr>
        <p:spPr>
          <a:xfrm flipV="1">
            <a:off x="5945188" y="3194050"/>
            <a:ext cx="0" cy="2698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矩形 111"/>
          <p:cNvSpPr/>
          <p:nvPr/>
        </p:nvSpPr>
        <p:spPr>
          <a:xfrm>
            <a:off x="4521200" y="2268538"/>
            <a:ext cx="460375" cy="900112"/>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CA" altLang="zh-TW" dirty="0"/>
              <a:t>z</a:t>
            </a:r>
            <a:r>
              <a:rPr lang="en-CA" altLang="zh-TW" baseline="30000" dirty="0"/>
              <a:t>0</a:t>
            </a:r>
            <a:endParaRPr lang="zh-TW" altLang="en-US" dirty="0"/>
          </a:p>
        </p:txBody>
      </p:sp>
      <p:cxnSp>
        <p:nvCxnSpPr>
          <p:cNvPr id="91" name="直線單箭頭接點 113"/>
          <p:cNvCxnSpPr/>
          <p:nvPr/>
        </p:nvCxnSpPr>
        <p:spPr>
          <a:xfrm flipV="1">
            <a:off x="5033963" y="2717800"/>
            <a:ext cx="6381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7543800" y="3657600"/>
            <a:ext cx="304800" cy="609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3" name="TextBox 32"/>
          <p:cNvSpPr txBox="1">
            <a:spLocks noChangeArrowheads="1"/>
          </p:cNvSpPr>
          <p:nvPr/>
        </p:nvSpPr>
        <p:spPr bwMode="auto">
          <a:xfrm>
            <a:off x="7391400" y="2971800"/>
            <a:ext cx="136525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Attention to</a:t>
            </a:r>
          </a:p>
          <a:p>
            <a:pPr eaLnBrk="1" hangingPunct="1"/>
            <a:r>
              <a:rPr lang="en-US" sz="1800"/>
              <a:t>a region</a:t>
            </a:r>
          </a:p>
        </p:txBody>
      </p:sp>
      <p:sp>
        <p:nvSpPr>
          <p:cNvPr id="94" name="矩形 10"/>
          <p:cNvSpPr/>
          <p:nvPr/>
        </p:nvSpPr>
        <p:spPr>
          <a:xfrm>
            <a:off x="5700713" y="271495"/>
            <a:ext cx="6538753"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Image caption generation using attention</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4413685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2" grpId="0" animBg="1"/>
      <p:bldP spid="87" grpId="0" animBg="1"/>
      <p:bldP spid="8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700713" y="271495"/>
            <a:ext cx="6538753"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Image caption generation using attention</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22" name="圖片 3"/>
          <p:cNvPicPr>
            <a:picLocks noChangeAspect="1"/>
          </p:cNvPicPr>
          <p:nvPr/>
        </p:nvPicPr>
        <p:blipFill>
          <a:blip r:embed="rId3"/>
          <a:stretch>
            <a:fillRect/>
          </a:stretch>
        </p:blipFill>
        <p:spPr>
          <a:xfrm>
            <a:off x="888671" y="4867497"/>
            <a:ext cx="2326237" cy="1499602"/>
          </a:xfrm>
          <a:prstGeom prst="rect">
            <a:avLst/>
          </a:prstGeom>
          <a:ln>
            <a:noFill/>
          </a:ln>
          <a:effectLst>
            <a:outerShdw blurRad="292100" dist="139700" dir="2700000" algn="tl" rotWithShape="0">
              <a:srgbClr val="333333">
                <a:alpha val="65000"/>
              </a:srgbClr>
            </a:outerShdw>
          </a:effectLst>
          <a:scene3d>
            <a:camera prst="isometricTopUp"/>
            <a:lightRig rig="threePt" dir="t"/>
          </a:scene3d>
        </p:spPr>
      </p:pic>
      <p:cxnSp>
        <p:nvCxnSpPr>
          <p:cNvPr id="23" name="直線接點 4"/>
          <p:cNvCxnSpPr/>
          <p:nvPr/>
        </p:nvCxnSpPr>
        <p:spPr>
          <a:xfrm flipV="1">
            <a:off x="1185863" y="5019675"/>
            <a:ext cx="1741487" cy="113823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線接點 5"/>
          <p:cNvCxnSpPr/>
          <p:nvPr/>
        </p:nvCxnSpPr>
        <p:spPr>
          <a:xfrm>
            <a:off x="1281113" y="5387975"/>
            <a:ext cx="1206500" cy="74453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線接點 6"/>
          <p:cNvCxnSpPr/>
          <p:nvPr/>
        </p:nvCxnSpPr>
        <p:spPr>
          <a:xfrm>
            <a:off x="1798638" y="5073650"/>
            <a:ext cx="1276350" cy="758825"/>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7" name="手繪多邊形 7"/>
          <p:cNvSpPr/>
          <p:nvPr/>
        </p:nvSpPr>
        <p:spPr>
          <a:xfrm>
            <a:off x="2266950" y="4132263"/>
            <a:ext cx="981075" cy="1025525"/>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28" name="手繪多邊形 8"/>
          <p:cNvSpPr/>
          <p:nvPr/>
        </p:nvSpPr>
        <p:spPr>
          <a:xfrm>
            <a:off x="1855788" y="4108450"/>
            <a:ext cx="595312" cy="1279525"/>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29" name="手繪多邊形 9"/>
          <p:cNvSpPr/>
          <p:nvPr/>
        </p:nvSpPr>
        <p:spPr>
          <a:xfrm>
            <a:off x="1247775" y="4140200"/>
            <a:ext cx="407988" cy="1589088"/>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30" name="梯形 10"/>
          <p:cNvSpPr/>
          <p:nvPr/>
        </p:nvSpPr>
        <p:spPr>
          <a:xfrm>
            <a:off x="1269555"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31" name="梯形 11"/>
          <p:cNvSpPr/>
          <p:nvPr/>
        </p:nvSpPr>
        <p:spPr>
          <a:xfrm>
            <a:off x="2050450"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32" name="梯形 12"/>
          <p:cNvSpPr/>
          <p:nvPr/>
        </p:nvSpPr>
        <p:spPr>
          <a:xfrm>
            <a:off x="2843459" y="3695626"/>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33" name="梯形 13"/>
          <p:cNvSpPr/>
          <p:nvPr/>
        </p:nvSpPr>
        <p:spPr>
          <a:xfrm>
            <a:off x="1641004"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34" name="梯形 14"/>
          <p:cNvSpPr/>
          <p:nvPr/>
        </p:nvSpPr>
        <p:spPr>
          <a:xfrm>
            <a:off x="2421900"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35" name="梯形 15"/>
          <p:cNvSpPr/>
          <p:nvPr/>
        </p:nvSpPr>
        <p:spPr>
          <a:xfrm>
            <a:off x="3214909" y="3974022"/>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cxnSp>
        <p:nvCxnSpPr>
          <p:cNvPr id="36" name="直線單箭頭接點 16"/>
          <p:cNvCxnSpPr/>
          <p:nvPr/>
        </p:nvCxnSpPr>
        <p:spPr>
          <a:xfrm flipV="1">
            <a:off x="1665288" y="3389313"/>
            <a:ext cx="0" cy="306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7"/>
          <p:cNvCxnSpPr/>
          <p:nvPr/>
        </p:nvCxnSpPr>
        <p:spPr>
          <a:xfrm flipV="1">
            <a:off x="2027238" y="3667125"/>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8"/>
          <p:cNvCxnSpPr/>
          <p:nvPr/>
        </p:nvCxnSpPr>
        <p:spPr>
          <a:xfrm flipV="1">
            <a:off x="2446338" y="3413125"/>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9"/>
          <p:cNvCxnSpPr/>
          <p:nvPr/>
        </p:nvCxnSpPr>
        <p:spPr>
          <a:xfrm flipV="1">
            <a:off x="2817813" y="3695700"/>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20"/>
          <p:cNvCxnSpPr/>
          <p:nvPr/>
        </p:nvCxnSpPr>
        <p:spPr>
          <a:xfrm flipV="1">
            <a:off x="3240088" y="3413125"/>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1"/>
          <p:cNvCxnSpPr/>
          <p:nvPr/>
        </p:nvCxnSpPr>
        <p:spPr>
          <a:xfrm flipV="1">
            <a:off x="3636963" y="3679825"/>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22"/>
          <p:cNvSpPr/>
          <p:nvPr/>
        </p:nvSpPr>
        <p:spPr>
          <a:xfrm>
            <a:off x="1563700"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3" name="矩形 23"/>
          <p:cNvSpPr/>
          <p:nvPr/>
        </p:nvSpPr>
        <p:spPr>
          <a:xfrm>
            <a:off x="2331655" y="275223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4" name="矩形 24"/>
          <p:cNvSpPr/>
          <p:nvPr/>
        </p:nvSpPr>
        <p:spPr>
          <a:xfrm>
            <a:off x="3137605" y="2764517"/>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5" name="矩形 25"/>
          <p:cNvSpPr/>
          <p:nvPr/>
        </p:nvSpPr>
        <p:spPr>
          <a:xfrm>
            <a:off x="1932984" y="30046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6" name="矩形 26"/>
          <p:cNvSpPr/>
          <p:nvPr/>
        </p:nvSpPr>
        <p:spPr>
          <a:xfrm>
            <a:off x="2722109" y="3076228"/>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7" name="矩形 27"/>
          <p:cNvSpPr/>
          <p:nvPr/>
        </p:nvSpPr>
        <p:spPr>
          <a:xfrm>
            <a:off x="3531225" y="3027891"/>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48" name="手繪多邊形 28"/>
          <p:cNvSpPr/>
          <p:nvPr/>
        </p:nvSpPr>
        <p:spPr>
          <a:xfrm>
            <a:off x="1733550" y="4394200"/>
            <a:ext cx="344488" cy="1668463"/>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49" name="手繪多邊形 29"/>
          <p:cNvSpPr/>
          <p:nvPr/>
        </p:nvSpPr>
        <p:spPr>
          <a:xfrm>
            <a:off x="2374900" y="4418013"/>
            <a:ext cx="490538" cy="1381125"/>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50" name="手繪多邊形 30"/>
          <p:cNvSpPr/>
          <p:nvPr/>
        </p:nvSpPr>
        <p:spPr>
          <a:xfrm>
            <a:off x="2798763" y="4400550"/>
            <a:ext cx="847725" cy="1030288"/>
          </a:xfrm>
          <a:custGeom>
            <a:avLst/>
            <a:gdLst>
              <a:gd name="connsiteX0" fmla="*/ 0 w 1129686"/>
              <a:gd name="connsiteY0" fmla="*/ 2169994 h 2169994"/>
              <a:gd name="connsiteX1" fmla="*/ 996286 w 1129686"/>
              <a:gd name="connsiteY1" fmla="*/ 1037230 h 2169994"/>
              <a:gd name="connsiteX2" fmla="*/ 1091820 w 1129686"/>
              <a:gd name="connsiteY2" fmla="*/ 0 h 2169994"/>
            </a:gdLst>
            <a:ahLst/>
            <a:cxnLst>
              <a:cxn ang="0">
                <a:pos x="connsiteX0" y="connsiteY0"/>
              </a:cxn>
              <a:cxn ang="0">
                <a:pos x="connsiteX1" y="connsiteY1"/>
              </a:cxn>
              <a:cxn ang="0">
                <a:pos x="connsiteX2" y="connsiteY2"/>
              </a:cxn>
            </a:cxnLst>
            <a:rect l="l" t="t" r="r" b="b"/>
            <a:pathLst>
              <a:path w="1129686" h="2169994">
                <a:moveTo>
                  <a:pt x="0" y="2169994"/>
                </a:moveTo>
                <a:cubicBezTo>
                  <a:pt x="407158" y="1784445"/>
                  <a:pt x="814316" y="1398896"/>
                  <a:pt x="996286" y="1037230"/>
                </a:cubicBezTo>
                <a:cubicBezTo>
                  <a:pt x="1178256" y="675564"/>
                  <a:pt x="1135038" y="337782"/>
                  <a:pt x="1091820" y="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350"/>
          </a:p>
        </p:txBody>
      </p:sp>
      <p:sp>
        <p:nvSpPr>
          <p:cNvPr id="51" name="文字方塊 59"/>
          <p:cNvSpPr txBox="1">
            <a:spLocks noChangeArrowheads="1"/>
          </p:cNvSpPr>
          <p:nvPr/>
        </p:nvSpPr>
        <p:spPr bwMode="auto">
          <a:xfrm>
            <a:off x="374650" y="3825875"/>
            <a:ext cx="74930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2000"/>
              <a:t>CNN</a:t>
            </a:r>
            <a:endParaRPr lang="zh-TW" altLang="en-US" sz="2000"/>
          </a:p>
        </p:txBody>
      </p:sp>
      <p:sp>
        <p:nvSpPr>
          <p:cNvPr id="52" name="梯形 71"/>
          <p:cNvSpPr/>
          <p:nvPr/>
        </p:nvSpPr>
        <p:spPr>
          <a:xfrm>
            <a:off x="5378323"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53" name="梯形 72"/>
          <p:cNvSpPr/>
          <p:nvPr/>
        </p:nvSpPr>
        <p:spPr>
          <a:xfrm>
            <a:off x="6159218"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54" name="梯形 73"/>
          <p:cNvSpPr/>
          <p:nvPr/>
        </p:nvSpPr>
        <p:spPr>
          <a:xfrm>
            <a:off x="6952227" y="5659731"/>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55" name="梯形 74"/>
          <p:cNvSpPr/>
          <p:nvPr/>
        </p:nvSpPr>
        <p:spPr>
          <a:xfrm>
            <a:off x="5749772"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56" name="梯形 75"/>
          <p:cNvSpPr/>
          <p:nvPr/>
        </p:nvSpPr>
        <p:spPr>
          <a:xfrm>
            <a:off x="6530668"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sp>
        <p:nvSpPr>
          <p:cNvPr id="57" name="梯形 76"/>
          <p:cNvSpPr/>
          <p:nvPr/>
        </p:nvSpPr>
        <p:spPr>
          <a:xfrm>
            <a:off x="7323677" y="5938127"/>
            <a:ext cx="793009" cy="448558"/>
          </a:xfrm>
          <a:prstGeom prst="trapezoi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dirty="0">
                <a:solidFill>
                  <a:srgbClr val="000000"/>
                </a:solidFill>
              </a:rPr>
              <a:t>filter</a:t>
            </a:r>
            <a:endParaRPr lang="zh-TW" altLang="en-US" dirty="0">
              <a:solidFill>
                <a:srgbClr val="000000"/>
              </a:solidFill>
            </a:endParaRPr>
          </a:p>
        </p:txBody>
      </p:sp>
      <p:cxnSp>
        <p:nvCxnSpPr>
          <p:cNvPr id="58" name="直線單箭頭接點 77"/>
          <p:cNvCxnSpPr/>
          <p:nvPr/>
        </p:nvCxnSpPr>
        <p:spPr>
          <a:xfrm flipV="1">
            <a:off x="5775325" y="5353050"/>
            <a:ext cx="0" cy="3063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78"/>
          <p:cNvCxnSpPr/>
          <p:nvPr/>
        </p:nvCxnSpPr>
        <p:spPr>
          <a:xfrm flipV="1">
            <a:off x="6135688" y="5630863"/>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79"/>
          <p:cNvCxnSpPr/>
          <p:nvPr/>
        </p:nvCxnSpPr>
        <p:spPr>
          <a:xfrm flipV="1">
            <a:off x="6556375" y="5376863"/>
            <a:ext cx="0" cy="306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80"/>
          <p:cNvCxnSpPr/>
          <p:nvPr/>
        </p:nvCxnSpPr>
        <p:spPr>
          <a:xfrm flipV="1">
            <a:off x="6927850" y="5659438"/>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81"/>
          <p:cNvCxnSpPr/>
          <p:nvPr/>
        </p:nvCxnSpPr>
        <p:spPr>
          <a:xfrm flipV="1">
            <a:off x="7348538" y="5376863"/>
            <a:ext cx="0" cy="30638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82"/>
          <p:cNvCxnSpPr/>
          <p:nvPr/>
        </p:nvCxnSpPr>
        <p:spPr>
          <a:xfrm flipV="1">
            <a:off x="7745413" y="5643563"/>
            <a:ext cx="0" cy="3079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83"/>
          <p:cNvSpPr/>
          <p:nvPr/>
        </p:nvSpPr>
        <p:spPr>
          <a:xfrm>
            <a:off x="5672468"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65" name="矩形 84"/>
          <p:cNvSpPr/>
          <p:nvPr/>
        </p:nvSpPr>
        <p:spPr>
          <a:xfrm>
            <a:off x="6440423" y="471634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66" name="矩形 85"/>
          <p:cNvSpPr/>
          <p:nvPr/>
        </p:nvSpPr>
        <p:spPr>
          <a:xfrm>
            <a:off x="7246373" y="4728622"/>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67" name="矩形 86"/>
          <p:cNvSpPr/>
          <p:nvPr/>
        </p:nvSpPr>
        <p:spPr>
          <a:xfrm>
            <a:off x="6041752" y="49687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68" name="矩形 87"/>
          <p:cNvSpPr/>
          <p:nvPr/>
        </p:nvSpPr>
        <p:spPr>
          <a:xfrm>
            <a:off x="6830877" y="5040333"/>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69" name="矩形 88"/>
          <p:cNvSpPr/>
          <p:nvPr/>
        </p:nvSpPr>
        <p:spPr>
          <a:xfrm>
            <a:off x="7639993" y="4991996"/>
            <a:ext cx="204716" cy="647981"/>
          </a:xfrm>
          <a:prstGeom prst="rect">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zh-TW" altLang="en-US" sz="1350"/>
          </a:p>
        </p:txBody>
      </p:sp>
      <p:sp>
        <p:nvSpPr>
          <p:cNvPr id="70" name="文字方塊 89"/>
          <p:cNvSpPr txBox="1">
            <a:spLocks noChangeArrowheads="1"/>
          </p:cNvSpPr>
          <p:nvPr/>
        </p:nvSpPr>
        <p:spPr bwMode="auto">
          <a:xfrm>
            <a:off x="1620838" y="1795463"/>
            <a:ext cx="1965325"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TW"/>
              <a:t>A vector for each region</a:t>
            </a:r>
            <a:endParaRPr lang="zh-TW" altLang="en-US"/>
          </a:p>
        </p:txBody>
      </p:sp>
      <p:grpSp>
        <p:nvGrpSpPr>
          <p:cNvPr id="71" name="群組 92"/>
          <p:cNvGrpSpPr>
            <a:grpSpLocks/>
          </p:cNvGrpSpPr>
          <p:nvPr/>
        </p:nvGrpSpPr>
        <p:grpSpPr bwMode="auto">
          <a:xfrm>
            <a:off x="4521200" y="2268538"/>
            <a:ext cx="460375" cy="900112"/>
            <a:chOff x="4123648" y="5748055"/>
            <a:chExt cx="461666" cy="900000"/>
          </a:xfrm>
        </p:grpSpPr>
        <p:sp>
          <p:nvSpPr>
            <p:cNvPr id="72" name="矩形 90"/>
            <p:cNvSpPr/>
            <p:nvPr/>
          </p:nvSpPr>
          <p:spPr>
            <a:xfrm>
              <a:off x="4123648" y="5748055"/>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TW" altLang="en-US" dirty="0"/>
            </a:p>
          </p:txBody>
        </p:sp>
        <p:sp>
          <p:nvSpPr>
            <p:cNvPr id="73" name="文字方塊 91"/>
            <p:cNvSpPr txBox="1">
              <a:spLocks noChangeArrowheads="1"/>
            </p:cNvSpPr>
            <p:nvPr/>
          </p:nvSpPr>
          <p:spPr bwMode="auto">
            <a:xfrm>
              <a:off x="4196384" y="6013389"/>
              <a:ext cx="28336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CA" altLang="zh-TW" sz="2000"/>
                <a:t>z</a:t>
              </a:r>
              <a:r>
                <a:rPr lang="en-CA" altLang="zh-TW" sz="2000" baseline="30000"/>
                <a:t>0</a:t>
              </a:r>
              <a:endParaRPr lang="zh-TW" altLang="en-US" sz="2000"/>
            </a:p>
          </p:txBody>
        </p:sp>
      </p:grpSp>
      <p:sp>
        <p:nvSpPr>
          <p:cNvPr id="74" name="文字方塊 62"/>
          <p:cNvSpPr txBox="1">
            <a:spLocks noChangeArrowheads="1"/>
          </p:cNvSpPr>
          <p:nvPr/>
        </p:nvSpPr>
        <p:spPr bwMode="auto">
          <a:xfrm>
            <a:off x="5527675" y="4376738"/>
            <a:ext cx="63500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0.0</a:t>
            </a:r>
            <a:endParaRPr lang="zh-TW" altLang="en-US" sz="1800"/>
          </a:p>
        </p:txBody>
      </p:sp>
      <p:sp>
        <p:nvSpPr>
          <p:cNvPr id="75" name="文字方塊 63"/>
          <p:cNvSpPr txBox="1">
            <a:spLocks noChangeArrowheads="1"/>
          </p:cNvSpPr>
          <p:nvPr/>
        </p:nvSpPr>
        <p:spPr bwMode="auto">
          <a:xfrm>
            <a:off x="6324600" y="4362450"/>
            <a:ext cx="6921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0.8</a:t>
            </a:r>
            <a:endParaRPr lang="zh-TW" altLang="en-US" sz="1800"/>
          </a:p>
        </p:txBody>
      </p:sp>
      <p:sp>
        <p:nvSpPr>
          <p:cNvPr id="76" name="文字方塊 64"/>
          <p:cNvSpPr txBox="1">
            <a:spLocks noChangeArrowheads="1"/>
          </p:cNvSpPr>
          <p:nvPr/>
        </p:nvSpPr>
        <p:spPr bwMode="auto">
          <a:xfrm>
            <a:off x="7124700" y="4368800"/>
            <a:ext cx="6111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0.2</a:t>
            </a:r>
            <a:endParaRPr lang="zh-TW" altLang="en-US" sz="1800"/>
          </a:p>
        </p:txBody>
      </p:sp>
      <p:sp>
        <p:nvSpPr>
          <p:cNvPr id="77" name="文字方塊 65"/>
          <p:cNvSpPr txBox="1">
            <a:spLocks noChangeArrowheads="1"/>
          </p:cNvSpPr>
          <p:nvPr/>
        </p:nvSpPr>
        <p:spPr bwMode="auto">
          <a:xfrm>
            <a:off x="5916613" y="4675188"/>
            <a:ext cx="6572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0.0</a:t>
            </a:r>
            <a:endParaRPr lang="zh-TW" altLang="en-US" sz="1800"/>
          </a:p>
        </p:txBody>
      </p:sp>
      <p:sp>
        <p:nvSpPr>
          <p:cNvPr id="78" name="文字方塊 66"/>
          <p:cNvSpPr txBox="1">
            <a:spLocks noChangeArrowheads="1"/>
          </p:cNvSpPr>
          <p:nvPr/>
        </p:nvSpPr>
        <p:spPr bwMode="auto">
          <a:xfrm>
            <a:off x="6716713" y="4721225"/>
            <a:ext cx="64611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0.0</a:t>
            </a:r>
            <a:endParaRPr lang="zh-TW" altLang="en-US" sz="1800"/>
          </a:p>
        </p:txBody>
      </p:sp>
      <p:sp>
        <p:nvSpPr>
          <p:cNvPr id="79" name="文字方塊 67"/>
          <p:cNvSpPr txBox="1">
            <a:spLocks noChangeArrowheads="1"/>
          </p:cNvSpPr>
          <p:nvPr/>
        </p:nvSpPr>
        <p:spPr bwMode="auto">
          <a:xfrm>
            <a:off x="7537450" y="4675188"/>
            <a:ext cx="5873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TW" sz="1800"/>
              <a:t>0.0</a:t>
            </a:r>
            <a:endParaRPr lang="zh-TW" altLang="en-US" sz="1800"/>
          </a:p>
        </p:txBody>
      </p:sp>
      <p:sp>
        <p:nvSpPr>
          <p:cNvPr id="80" name="文字方塊 70"/>
          <p:cNvSpPr txBox="1">
            <a:spLocks noChangeArrowheads="1"/>
          </p:cNvSpPr>
          <p:nvPr/>
        </p:nvSpPr>
        <p:spPr bwMode="auto">
          <a:xfrm>
            <a:off x="7219950" y="3425825"/>
            <a:ext cx="1492250" cy="831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TW"/>
              <a:t>weighted sum</a:t>
            </a:r>
            <a:endParaRPr lang="zh-TW" altLang="en-US"/>
          </a:p>
        </p:txBody>
      </p:sp>
      <p:cxnSp>
        <p:nvCxnSpPr>
          <p:cNvPr id="81" name="直線單箭頭接點 94"/>
          <p:cNvCxnSpPr>
            <a:endCxn id="89" idx="2"/>
          </p:cNvCxnSpPr>
          <p:nvPr/>
        </p:nvCxnSpPr>
        <p:spPr>
          <a:xfrm flipV="1">
            <a:off x="6530975" y="4135438"/>
            <a:ext cx="520700" cy="3190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95"/>
          <p:cNvCxnSpPr>
            <a:endCxn id="89" idx="2"/>
          </p:cNvCxnSpPr>
          <p:nvPr/>
        </p:nvCxnSpPr>
        <p:spPr>
          <a:xfrm flipH="1" flipV="1">
            <a:off x="7051675" y="4135438"/>
            <a:ext cx="330200" cy="349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99"/>
          <p:cNvCxnSpPr/>
          <p:nvPr/>
        </p:nvCxnSpPr>
        <p:spPr>
          <a:xfrm flipV="1">
            <a:off x="5902325" y="2000250"/>
            <a:ext cx="0" cy="2698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群組 104"/>
          <p:cNvGrpSpPr>
            <a:grpSpLocks/>
          </p:cNvGrpSpPr>
          <p:nvPr/>
        </p:nvGrpSpPr>
        <p:grpSpPr bwMode="auto">
          <a:xfrm>
            <a:off x="5700713" y="2292350"/>
            <a:ext cx="461962" cy="900113"/>
            <a:chOff x="4123648" y="5748055"/>
            <a:chExt cx="461666" cy="900000"/>
          </a:xfrm>
        </p:grpSpPr>
        <p:sp>
          <p:nvSpPr>
            <p:cNvPr id="85" name="矩形 105"/>
            <p:cNvSpPr/>
            <p:nvPr/>
          </p:nvSpPr>
          <p:spPr>
            <a:xfrm>
              <a:off x="4123648" y="5748055"/>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TW" altLang="en-US" dirty="0"/>
            </a:p>
          </p:txBody>
        </p:sp>
        <p:sp>
          <p:nvSpPr>
            <p:cNvPr id="86" name="文字方塊 106"/>
            <p:cNvSpPr txBox="1">
              <a:spLocks noChangeArrowheads="1"/>
            </p:cNvSpPr>
            <p:nvPr/>
          </p:nvSpPr>
          <p:spPr bwMode="auto">
            <a:xfrm>
              <a:off x="4196384" y="6013389"/>
              <a:ext cx="22333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CA" altLang="zh-TW" sz="2000"/>
                <a:t>z</a:t>
              </a:r>
              <a:r>
                <a:rPr lang="en-CA" altLang="zh-TW" sz="2000" baseline="30000"/>
                <a:t>1</a:t>
              </a:r>
              <a:endParaRPr lang="zh-TW" altLang="en-US" sz="2000"/>
            </a:p>
          </p:txBody>
        </p:sp>
      </p:grpSp>
      <p:sp>
        <p:nvSpPr>
          <p:cNvPr id="87" name="矩形 107"/>
          <p:cNvSpPr/>
          <p:nvPr/>
        </p:nvSpPr>
        <p:spPr>
          <a:xfrm>
            <a:off x="5486400" y="1339850"/>
            <a:ext cx="838200" cy="657225"/>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zh-TW" altLang="en-US" dirty="0"/>
          </a:p>
        </p:txBody>
      </p:sp>
      <p:sp>
        <p:nvSpPr>
          <p:cNvPr id="88" name="文字方塊 98"/>
          <p:cNvSpPr txBox="1">
            <a:spLocks noChangeArrowheads="1"/>
          </p:cNvSpPr>
          <p:nvPr/>
        </p:nvSpPr>
        <p:spPr bwMode="auto">
          <a:xfrm>
            <a:off x="5310188" y="1452563"/>
            <a:ext cx="12049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TW" sz="2000"/>
              <a:t>Word 1</a:t>
            </a:r>
            <a:endParaRPr lang="zh-TW" altLang="en-US" sz="2000"/>
          </a:p>
        </p:txBody>
      </p:sp>
      <p:sp>
        <p:nvSpPr>
          <p:cNvPr id="89" name="矩形 93"/>
          <p:cNvSpPr/>
          <p:nvPr/>
        </p:nvSpPr>
        <p:spPr>
          <a:xfrm>
            <a:off x="6823075" y="3478213"/>
            <a:ext cx="457200" cy="657225"/>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TW" altLang="en-US" dirty="0"/>
          </a:p>
        </p:txBody>
      </p:sp>
      <p:cxnSp>
        <p:nvCxnSpPr>
          <p:cNvPr id="90" name="直線單箭頭接點 96"/>
          <p:cNvCxnSpPr/>
          <p:nvPr/>
        </p:nvCxnSpPr>
        <p:spPr>
          <a:xfrm flipV="1">
            <a:off x="7024688" y="1976438"/>
            <a:ext cx="0" cy="2698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100"/>
          <p:cNvSpPr/>
          <p:nvPr/>
        </p:nvSpPr>
        <p:spPr>
          <a:xfrm>
            <a:off x="6823075" y="2268538"/>
            <a:ext cx="461963" cy="900112"/>
          </a:xfrm>
          <a:prstGeom prst="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CA" altLang="zh-TW" dirty="0"/>
              <a:t>z</a:t>
            </a:r>
            <a:r>
              <a:rPr lang="en-CA" altLang="zh-TW" baseline="30000" dirty="0"/>
              <a:t>2</a:t>
            </a:r>
            <a:endParaRPr lang="zh-TW" altLang="en-US" dirty="0"/>
          </a:p>
        </p:txBody>
      </p:sp>
      <p:sp>
        <p:nvSpPr>
          <p:cNvPr id="92" name="矩形 110"/>
          <p:cNvSpPr/>
          <p:nvPr/>
        </p:nvSpPr>
        <p:spPr>
          <a:xfrm>
            <a:off x="6629400" y="1316038"/>
            <a:ext cx="838200" cy="655637"/>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zh-TW" altLang="en-US" dirty="0"/>
          </a:p>
        </p:txBody>
      </p:sp>
      <p:sp>
        <p:nvSpPr>
          <p:cNvPr id="93" name="文字方塊 111"/>
          <p:cNvSpPr txBox="1">
            <a:spLocks noChangeArrowheads="1"/>
          </p:cNvSpPr>
          <p:nvPr/>
        </p:nvSpPr>
        <p:spPr bwMode="auto">
          <a:xfrm>
            <a:off x="6430963" y="1427163"/>
            <a:ext cx="12049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altLang="zh-TW" sz="2000"/>
              <a:t>Word 2</a:t>
            </a:r>
            <a:endParaRPr lang="zh-TW" altLang="en-US" sz="2000"/>
          </a:p>
        </p:txBody>
      </p:sp>
      <p:cxnSp>
        <p:nvCxnSpPr>
          <p:cNvPr id="94" name="直線單箭頭接點 112"/>
          <p:cNvCxnSpPr/>
          <p:nvPr/>
        </p:nvCxnSpPr>
        <p:spPr>
          <a:xfrm flipV="1">
            <a:off x="7067550" y="3168650"/>
            <a:ext cx="0" cy="2714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113"/>
          <p:cNvCxnSpPr>
            <a:endCxn id="91" idx="1"/>
          </p:cNvCxnSpPr>
          <p:nvPr/>
        </p:nvCxnSpPr>
        <p:spPr>
          <a:xfrm flipV="1">
            <a:off x="6183313" y="2717800"/>
            <a:ext cx="6397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114"/>
          <p:cNvCxnSpPr/>
          <p:nvPr/>
        </p:nvCxnSpPr>
        <p:spPr>
          <a:xfrm flipV="1">
            <a:off x="5033963" y="2717800"/>
            <a:ext cx="6381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102"/>
          <p:cNvCxnSpPr>
            <a:cxnSpLocks/>
            <a:endCxn id="91" idx="1"/>
          </p:cNvCxnSpPr>
          <p:nvPr/>
        </p:nvCxnSpPr>
        <p:spPr>
          <a:xfrm>
            <a:off x="6183313" y="1795463"/>
            <a:ext cx="639762" cy="9223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86552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4" grpId="0"/>
      <p:bldP spid="75" grpId="0"/>
      <p:bldP spid="76" grpId="0"/>
      <p:bldP spid="77" grpId="0"/>
      <p:bldP spid="78" grpId="0"/>
      <p:bldP spid="79" grpId="0"/>
      <p:bldP spid="80" grpId="0"/>
      <p:bldP spid="89" grpId="0" animBg="1"/>
      <p:bldP spid="92" grpId="0" animBg="1"/>
      <p:bldP spid="9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85147" y="1093726"/>
            <a:ext cx="10155777"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Image caption generation using attention</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22" name="Image 4" descr="good.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2679" y="1960100"/>
            <a:ext cx="8953500" cy="3754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450015" y="5904136"/>
            <a:ext cx="11356369" cy="646331"/>
          </a:xfrm>
          <a:prstGeom prst="rect">
            <a:avLst/>
          </a:prstGeom>
          <a:noFill/>
        </p:spPr>
        <p:txBody>
          <a:bodyPr wrap="none" rtlCol="0">
            <a:spAutoFit/>
          </a:bodyPr>
          <a:lstStyle/>
          <a:p>
            <a:r>
              <a:rPr lang="en-US" altLang="zh-TW" dirty="0"/>
              <a:t>Kelvin </a:t>
            </a:r>
            <a:r>
              <a:rPr lang="en-US" altLang="zh-TW" dirty="0" err="1"/>
              <a:t>Xu</a:t>
            </a:r>
            <a:r>
              <a:rPr lang="en-US" altLang="zh-TW" dirty="0"/>
              <a:t>, Jimmy Ba, Ryan </a:t>
            </a:r>
            <a:r>
              <a:rPr lang="en-US" altLang="zh-TW" dirty="0" err="1"/>
              <a:t>Kiros</a:t>
            </a:r>
            <a:r>
              <a:rPr lang="en-US" altLang="zh-TW" dirty="0"/>
              <a:t>, </a:t>
            </a:r>
            <a:r>
              <a:rPr lang="en-US" altLang="zh-TW" dirty="0" err="1"/>
              <a:t>Kyunghyun</a:t>
            </a:r>
            <a:r>
              <a:rPr lang="en-US" altLang="zh-TW" dirty="0"/>
              <a:t> Cho, Aaron </a:t>
            </a:r>
            <a:r>
              <a:rPr lang="en-US" altLang="zh-TW" dirty="0" err="1"/>
              <a:t>Courville</a:t>
            </a:r>
            <a:r>
              <a:rPr lang="en-US" altLang="zh-TW" dirty="0"/>
              <a:t>, </a:t>
            </a:r>
            <a:r>
              <a:rPr lang="en-US" altLang="zh-TW" dirty="0" err="1"/>
              <a:t>Ruslan</a:t>
            </a:r>
            <a:r>
              <a:rPr lang="en-US" altLang="zh-TW" dirty="0"/>
              <a:t> </a:t>
            </a:r>
            <a:r>
              <a:rPr lang="en-US" altLang="zh-TW" dirty="0" err="1"/>
              <a:t>Salakhutdinov</a:t>
            </a:r>
            <a:r>
              <a:rPr lang="en-US" altLang="zh-TW" dirty="0"/>
              <a:t>, Richard </a:t>
            </a:r>
            <a:r>
              <a:rPr lang="en-US" altLang="zh-TW" dirty="0" err="1"/>
              <a:t>Zemel</a:t>
            </a:r>
            <a:r>
              <a:rPr lang="en-US" altLang="zh-TW" dirty="0"/>
              <a:t>, </a:t>
            </a:r>
            <a:r>
              <a:rPr lang="en-US" altLang="zh-TW" dirty="0" err="1"/>
              <a:t>Yoshua</a:t>
            </a:r>
            <a:r>
              <a:rPr lang="en-US" altLang="zh-TW" dirty="0"/>
              <a:t> </a:t>
            </a:r>
            <a:r>
              <a:rPr lang="en-US" altLang="zh-TW" dirty="0" err="1"/>
              <a:t>Bengio</a:t>
            </a:r>
            <a:r>
              <a:rPr lang="en-US" altLang="zh-TW" dirty="0"/>
              <a:t>,</a:t>
            </a:r>
          </a:p>
          <a:p>
            <a:r>
              <a:rPr lang="en-US" altLang="zh-TW" dirty="0"/>
              <a:t> </a:t>
            </a:r>
            <a:r>
              <a:rPr lang="en-US" altLang="zh-TW" dirty="0">
                <a:solidFill>
                  <a:srgbClr val="000000"/>
                </a:solidFill>
                <a:latin typeface="Lucida Grande" charset="0"/>
              </a:rPr>
              <a:t>“</a:t>
            </a:r>
            <a:r>
              <a:rPr lang="en-US" altLang="zh-TW" dirty="0"/>
              <a:t>Show, Attend and Tell: Neural Image Caption Generation with Visual Attention</a:t>
            </a:r>
            <a:r>
              <a:rPr lang="en-US" altLang="zh-TW" dirty="0">
                <a:solidFill>
                  <a:srgbClr val="000000"/>
                </a:solidFill>
                <a:latin typeface="Lucida Grande" charset="0"/>
              </a:rPr>
              <a:t>”, ICML, 2015</a:t>
            </a:r>
            <a:endParaRPr lang="zh-TW" altLang="en-US" dirty="0"/>
          </a:p>
        </p:txBody>
      </p:sp>
    </p:spTree>
    <p:extLst>
      <p:ext uri="{BB962C8B-B14F-4D97-AF65-F5344CB8AC3E}">
        <p14:creationId xmlns:p14="http://schemas.microsoft.com/office/powerpoint/2010/main" val="389286716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dirty="0">
                <a:solidFill>
                  <a:srgbClr val="0070C0"/>
                </a:solidFill>
              </a:rPr>
              <a:t>Transfer Learning</a:t>
            </a:r>
            <a:endParaRPr lang="en-US" b="1" dirty="0">
              <a:solidFill>
                <a:srgbClr val="0070C0"/>
              </a:solidFill>
            </a:endParaRPr>
          </a:p>
        </p:txBody>
      </p:sp>
      <p:pic>
        <p:nvPicPr>
          <p:cNvPr id="5" name="Content Placeholder 4">
            <a:extLst>
              <a:ext uri="{FF2B5EF4-FFF2-40B4-BE49-F238E27FC236}">
                <a16:creationId xmlns:a16="http://schemas.microsoft.com/office/drawing/2014/main" id="{286D6479-2449-4756-A07F-D7C4515BBE0A}"/>
              </a:ext>
            </a:extLst>
          </p:cNvPr>
          <p:cNvPicPr>
            <a:picLocks noGrp="1" noChangeAspect="1"/>
          </p:cNvPicPr>
          <p:nvPr>
            <p:ph idx="1"/>
          </p:nvPr>
        </p:nvPicPr>
        <p:blipFill>
          <a:blip r:embed="rId2"/>
          <a:stretch>
            <a:fillRect/>
          </a:stretch>
        </p:blipFill>
        <p:spPr>
          <a:xfrm>
            <a:off x="2221117" y="1851096"/>
            <a:ext cx="7749766" cy="4300396"/>
          </a:xfrm>
        </p:spPr>
      </p:pic>
    </p:spTree>
    <p:extLst>
      <p:ext uri="{BB962C8B-B14F-4D97-AF65-F5344CB8AC3E}">
        <p14:creationId xmlns:p14="http://schemas.microsoft.com/office/powerpoint/2010/main" val="4094677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85147" y="1228434"/>
            <a:ext cx="10155777" cy="581057"/>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More new ideas:</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0" name="TextBox 4">
            <a:extLst>
              <a:ext uri="{FF2B5EF4-FFF2-40B4-BE49-F238E27FC236}">
                <a16:creationId xmlns:a16="http://schemas.microsoft.com/office/drawing/2014/main" id="{3ACCDF74-7CFE-6146-A057-9802E8750827}"/>
              </a:ext>
            </a:extLst>
          </p:cNvPr>
          <p:cNvSpPr txBox="1">
            <a:spLocks noChangeArrowheads="1"/>
          </p:cNvSpPr>
          <p:nvPr/>
        </p:nvSpPr>
        <p:spPr bwMode="auto">
          <a:xfrm>
            <a:off x="1603949" y="2239346"/>
            <a:ext cx="9536975" cy="42216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50000"/>
              </a:lnSpc>
              <a:buFontTx/>
              <a:buAutoNum type="arabicPeriod"/>
              <a:defRPr/>
            </a:pPr>
            <a:r>
              <a:rPr lang="en-CA" altLang="zh-CN" sz="2000" dirty="0">
                <a:solidFill>
                  <a:srgbClr val="2E4864"/>
                </a:solidFill>
                <a:latin typeface="Microsoft YaHei" panose="020B0503020204020204" pitchFamily="34" charset="-122"/>
                <a:ea typeface="Microsoft YaHei" panose="020B0503020204020204" pitchFamily="34" charset="-122"/>
              </a:rPr>
              <a:t>ULM-</a:t>
            </a:r>
            <a:r>
              <a:rPr lang="en-CA" altLang="zh-CN" sz="2000" dirty="0" err="1">
                <a:solidFill>
                  <a:srgbClr val="2E4864"/>
                </a:solidFill>
                <a:latin typeface="Microsoft YaHei" panose="020B0503020204020204" pitchFamily="34" charset="-122"/>
                <a:ea typeface="Microsoft YaHei" panose="020B0503020204020204" pitchFamily="34" charset="-122"/>
              </a:rPr>
              <a:t>FiT</a:t>
            </a:r>
            <a:r>
              <a:rPr lang="en-CA" altLang="zh-CN" sz="2000" dirty="0">
                <a:solidFill>
                  <a:srgbClr val="2E4864"/>
                </a:solidFill>
                <a:latin typeface="Microsoft YaHei" panose="020B0503020204020204" pitchFamily="34" charset="-122"/>
                <a:ea typeface="Microsoft YaHei" panose="020B0503020204020204" pitchFamily="34" charset="-122"/>
              </a:rPr>
              <a:t>, pre-training, transfer learning in NLP</a:t>
            </a:r>
          </a:p>
          <a:p>
            <a:pPr eaLnBrk="1" hangingPunct="1">
              <a:lnSpc>
                <a:spcPct val="150000"/>
              </a:lnSpc>
              <a:buAutoNum type="arabicPeriod"/>
              <a:defRPr/>
            </a:pPr>
            <a:r>
              <a:rPr lang="en-CA" altLang="zh-CN" sz="2000" dirty="0">
                <a:solidFill>
                  <a:srgbClr val="2E4864"/>
                </a:solidFill>
                <a:latin typeface="Microsoft YaHei" panose="020B0503020204020204" pitchFamily="34" charset="-122"/>
                <a:ea typeface="Microsoft YaHei" panose="020B0503020204020204" pitchFamily="34" charset="-122"/>
              </a:rPr>
              <a:t>Recurrent models require linear sequential computation, hard to parallelize. </a:t>
            </a:r>
            <a:r>
              <a:rPr lang="en-CA" altLang="zh-CN" sz="2000" dirty="0" err="1">
                <a:solidFill>
                  <a:srgbClr val="2E4864"/>
                </a:solidFill>
                <a:latin typeface="Microsoft YaHei" panose="020B0503020204020204" pitchFamily="34" charset="-122"/>
                <a:ea typeface="Microsoft YaHei" panose="020B0503020204020204" pitchFamily="34" charset="-122"/>
              </a:rPr>
              <a:t>ELMo</a:t>
            </a:r>
            <a:r>
              <a:rPr lang="en-CA" altLang="zh-CN" sz="2000" dirty="0">
                <a:solidFill>
                  <a:srgbClr val="2E4864"/>
                </a:solidFill>
                <a:latin typeface="Microsoft YaHei" panose="020B0503020204020204" pitchFamily="34" charset="-122"/>
                <a:ea typeface="Microsoft YaHei" panose="020B0503020204020204" pitchFamily="34" charset="-122"/>
              </a:rPr>
              <a:t>, bidirectional LSTM.</a:t>
            </a:r>
          </a:p>
          <a:p>
            <a:pPr eaLnBrk="1" hangingPunct="1">
              <a:lnSpc>
                <a:spcPct val="150000"/>
              </a:lnSpc>
              <a:buAutoNum type="arabicPeriod"/>
              <a:defRPr/>
            </a:pPr>
            <a:r>
              <a:rPr lang="en-CA" altLang="zh-CN" sz="2000" dirty="0">
                <a:solidFill>
                  <a:srgbClr val="2E4864"/>
                </a:solidFill>
                <a:latin typeface="Microsoft YaHei" panose="020B0503020204020204" pitchFamily="34" charset="-122"/>
                <a:ea typeface="Microsoft YaHei" panose="020B0503020204020204" pitchFamily="34" charset="-122"/>
              </a:rPr>
              <a:t> </a:t>
            </a:r>
            <a:r>
              <a:rPr lang="en-CA" altLang="zh-CN" sz="2000" dirty="0">
                <a:solidFill>
                  <a:srgbClr val="FF0000"/>
                </a:solidFill>
                <a:latin typeface="Microsoft YaHei" panose="020B0503020204020204" pitchFamily="34" charset="-122"/>
                <a:ea typeface="Microsoft YaHei" panose="020B0503020204020204" pitchFamily="34" charset="-122"/>
              </a:rPr>
              <a:t>In order to reduce such sequential computation, </a:t>
            </a:r>
            <a:r>
              <a:rPr lang="en-CA" altLang="zh-CN" sz="2000" dirty="0">
                <a:solidFill>
                  <a:srgbClr val="2E4864"/>
                </a:solidFill>
                <a:latin typeface="Microsoft YaHei" panose="020B0503020204020204" pitchFamily="34" charset="-122"/>
                <a:ea typeface="Microsoft YaHei" panose="020B0503020204020204" pitchFamily="34" charset="-122"/>
              </a:rPr>
              <a:t>several models based on CNN are introduced, such as ConvS2S and </a:t>
            </a:r>
            <a:r>
              <a:rPr lang="en-CA" altLang="zh-CN" sz="2000" dirty="0" err="1">
                <a:solidFill>
                  <a:srgbClr val="2E4864"/>
                </a:solidFill>
                <a:latin typeface="Microsoft YaHei" panose="020B0503020204020204" pitchFamily="34" charset="-122"/>
                <a:ea typeface="Microsoft YaHei" panose="020B0503020204020204" pitchFamily="34" charset="-122"/>
              </a:rPr>
              <a:t>ByteNet</a:t>
            </a:r>
            <a:r>
              <a:rPr lang="en-CA" altLang="zh-CN" sz="2000" dirty="0">
                <a:solidFill>
                  <a:srgbClr val="2E4864"/>
                </a:solidFill>
                <a:latin typeface="Microsoft YaHei" panose="020B0503020204020204" pitchFamily="34" charset="-122"/>
                <a:ea typeface="Microsoft YaHei" panose="020B0503020204020204" pitchFamily="34" charset="-122"/>
              </a:rPr>
              <a:t>. Dependency for ConvS2S needs linear depth, and </a:t>
            </a:r>
            <a:r>
              <a:rPr lang="en-CA" altLang="zh-CN" sz="2000" dirty="0" err="1">
                <a:solidFill>
                  <a:srgbClr val="2E4864"/>
                </a:solidFill>
                <a:latin typeface="Microsoft YaHei" panose="020B0503020204020204" pitchFamily="34" charset="-122"/>
                <a:ea typeface="Microsoft YaHei" panose="020B0503020204020204" pitchFamily="34" charset="-122"/>
              </a:rPr>
              <a:t>ByteNet</a:t>
            </a:r>
            <a:r>
              <a:rPr lang="en-CA" altLang="zh-CN" sz="2000" dirty="0">
                <a:solidFill>
                  <a:srgbClr val="2E4864"/>
                </a:solidFill>
                <a:latin typeface="Microsoft YaHei" panose="020B0503020204020204" pitchFamily="34" charset="-122"/>
                <a:ea typeface="Microsoft YaHei" panose="020B0503020204020204" pitchFamily="34" charset="-122"/>
              </a:rPr>
              <a:t> logarithmic.</a:t>
            </a:r>
          </a:p>
          <a:p>
            <a:pPr eaLnBrk="1" hangingPunct="1">
              <a:lnSpc>
                <a:spcPct val="150000"/>
              </a:lnSpc>
              <a:buAutoNum type="arabicPeriod"/>
              <a:defRPr/>
            </a:pPr>
            <a:r>
              <a:rPr lang="en-CA" altLang="zh-CN" sz="2000" dirty="0">
                <a:solidFill>
                  <a:srgbClr val="FF0000"/>
                </a:solidFill>
                <a:latin typeface="Microsoft YaHei" panose="020B0503020204020204" pitchFamily="34" charset="-122"/>
                <a:ea typeface="Microsoft YaHei" panose="020B0503020204020204" pitchFamily="34" charset="-122"/>
              </a:rPr>
              <a:t>The transformer is the first transduction model relying entirely on self-attention to compute the representations of its input and output without using RNN or CNN.</a:t>
            </a: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spTree>
    <p:extLst>
      <p:ext uri="{BB962C8B-B14F-4D97-AF65-F5344CB8AC3E}">
        <p14:creationId xmlns:p14="http://schemas.microsoft.com/office/powerpoint/2010/main" val="133524265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0" name="TextBox 4">
            <a:extLst>
              <a:ext uri="{FF2B5EF4-FFF2-40B4-BE49-F238E27FC236}">
                <a16:creationId xmlns:a16="http://schemas.microsoft.com/office/drawing/2014/main" id="{3ACCDF74-7CFE-6146-A057-9802E8750827}"/>
              </a:ext>
            </a:extLst>
          </p:cNvPr>
          <p:cNvSpPr txBox="1">
            <a:spLocks noChangeArrowheads="1"/>
          </p:cNvSpPr>
          <p:nvPr/>
        </p:nvSpPr>
        <p:spPr bwMode="auto">
          <a:xfrm>
            <a:off x="1599041" y="1515446"/>
            <a:ext cx="9536975" cy="501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50000"/>
              </a:lnSpc>
              <a:buFontTx/>
              <a:buAutoNum type="arabicPeriod"/>
              <a:defRPr/>
            </a:pPr>
            <a:r>
              <a:rPr lang="en-US" dirty="0"/>
              <a:t>A Transformer in general consists of an </a:t>
            </a:r>
            <a:r>
              <a:rPr lang="en-US" dirty="0">
                <a:solidFill>
                  <a:srgbClr val="C00000"/>
                </a:solidFill>
              </a:rPr>
              <a:t>Encoder and a Decoder stack.</a:t>
            </a:r>
            <a:r>
              <a:rPr lang="en-US" dirty="0"/>
              <a:t> The Encoder is a stack of Encoder-blocks. The Decoder is a stack of Decoder-blocks. </a:t>
            </a:r>
          </a:p>
          <a:p>
            <a:pPr eaLnBrk="1" hangingPunct="1">
              <a:lnSpc>
                <a:spcPct val="150000"/>
              </a:lnSpc>
              <a:buFontTx/>
              <a:buAutoNum type="arabicPeriod"/>
              <a:defRPr/>
            </a:pPr>
            <a:r>
              <a:rPr lang="en-US" dirty="0">
                <a:solidFill>
                  <a:srgbClr val="C00000"/>
                </a:solidFill>
              </a:rPr>
              <a:t>Both, Encoder- and Decoder-blocks are Transformer blocks. </a:t>
            </a:r>
          </a:p>
          <a:p>
            <a:pPr eaLnBrk="1" hangingPunct="1">
              <a:lnSpc>
                <a:spcPct val="150000"/>
              </a:lnSpc>
              <a:buFontTx/>
              <a:buAutoNum type="arabicPeriod"/>
              <a:defRPr/>
            </a:pPr>
            <a:r>
              <a:rPr lang="en-US" dirty="0"/>
              <a:t>In general, a </a:t>
            </a:r>
            <a:r>
              <a:rPr lang="en-US" b="1" dirty="0"/>
              <a:t>Transformer Block</a:t>
            </a:r>
            <a:r>
              <a:rPr lang="en-US" dirty="0"/>
              <a:t> is defined to be </a:t>
            </a:r>
            <a:r>
              <a:rPr lang="en-US" b="1" dirty="0"/>
              <a:t>any architecture, designed to process a </a:t>
            </a:r>
            <a:r>
              <a:rPr lang="en-US" b="1" dirty="0">
                <a:solidFill>
                  <a:srgbClr val="C00000"/>
                </a:solidFill>
              </a:rPr>
              <a:t>connected set of units - such as the tokens </a:t>
            </a:r>
            <a:r>
              <a:rPr lang="en-US" b="1" dirty="0"/>
              <a:t>in a sequence or the pixels in an image - where the only </a:t>
            </a:r>
            <a:r>
              <a:rPr lang="en-US" b="1" dirty="0">
                <a:solidFill>
                  <a:srgbClr val="C00000"/>
                </a:solidFill>
              </a:rPr>
              <a:t>interaction between units is </a:t>
            </a:r>
            <a:r>
              <a:rPr lang="en-US" b="1" dirty="0">
                <a:solidFill>
                  <a:srgbClr val="00B050"/>
                </a:solidFill>
              </a:rPr>
              <a:t>through self-attention.</a:t>
            </a:r>
            <a:endParaRPr lang="en-CA" altLang="zh-CN" sz="2000" b="1" dirty="0">
              <a:solidFill>
                <a:srgbClr val="00B050"/>
              </a:solidFill>
              <a:latin typeface="Microsoft YaHei" panose="020B0503020204020204" pitchFamily="34" charset="-122"/>
              <a:ea typeface="Microsoft YaHei" panose="020B0503020204020204" pitchFamily="34" charset="-122"/>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0" y="271495"/>
            <a:ext cx="726875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3200" b="1" dirty="0">
                <a:solidFill>
                  <a:srgbClr val="00B050"/>
                </a:solidFill>
                <a:latin typeface="方正兰亭黑_GBK"/>
                <a:ea typeface="方正兰亭黑_GBK"/>
              </a:rPr>
              <a:t>What is a Transformer?</a:t>
            </a:r>
          </a:p>
        </p:txBody>
      </p:sp>
    </p:spTree>
    <p:extLst>
      <p:ext uri="{BB962C8B-B14F-4D97-AF65-F5344CB8AC3E}">
        <p14:creationId xmlns:p14="http://schemas.microsoft.com/office/powerpoint/2010/main" val="92954275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0" name="TextBox 4">
            <a:extLst>
              <a:ext uri="{FF2B5EF4-FFF2-40B4-BE49-F238E27FC236}">
                <a16:creationId xmlns:a16="http://schemas.microsoft.com/office/drawing/2014/main" id="{3ACCDF74-7CFE-6146-A057-9802E8750827}"/>
              </a:ext>
            </a:extLst>
          </p:cNvPr>
          <p:cNvSpPr txBox="1">
            <a:spLocks noChangeArrowheads="1"/>
          </p:cNvSpPr>
          <p:nvPr/>
        </p:nvSpPr>
        <p:spPr bwMode="auto">
          <a:xfrm>
            <a:off x="1599041" y="1515446"/>
            <a:ext cx="9536975" cy="4458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150000"/>
              </a:lnSpc>
              <a:buFontTx/>
              <a:buAutoNum type="arabicPeriod"/>
              <a:defRPr/>
            </a:pPr>
            <a:r>
              <a:rPr lang="en-US" dirty="0"/>
              <a:t>Transformers provides APIs and tools to easily download and train state-of-the-art </a:t>
            </a:r>
            <a:r>
              <a:rPr lang="en-US" dirty="0">
                <a:solidFill>
                  <a:srgbClr val="C00000"/>
                </a:solidFill>
              </a:rPr>
              <a:t>pretrained models</a:t>
            </a:r>
            <a:r>
              <a:rPr lang="en-US" dirty="0"/>
              <a:t>. </a:t>
            </a:r>
          </a:p>
          <a:p>
            <a:pPr eaLnBrk="1" hangingPunct="1">
              <a:lnSpc>
                <a:spcPct val="150000"/>
              </a:lnSpc>
              <a:buFontTx/>
              <a:buAutoNum type="arabicPeriod"/>
              <a:defRPr/>
            </a:pPr>
            <a:r>
              <a:rPr lang="en-US" dirty="0"/>
              <a:t>Using pretrained models can reduce your compute costs and save you the time and resources required to train a model from scratch. </a:t>
            </a:r>
          </a:p>
          <a:p>
            <a:pPr eaLnBrk="1" hangingPunct="1">
              <a:lnSpc>
                <a:spcPct val="150000"/>
              </a:lnSpc>
              <a:buFontTx/>
              <a:buAutoNum type="arabicPeriod"/>
              <a:defRPr/>
            </a:pPr>
            <a:r>
              <a:rPr lang="en-US" dirty="0"/>
              <a:t>These models support common tasks in different modalities, such as:    </a:t>
            </a:r>
            <a:r>
              <a:rPr lang="en-US" b="1" dirty="0">
                <a:solidFill>
                  <a:srgbClr val="C00000"/>
                </a:solidFill>
              </a:rPr>
              <a:t>NEXT SLIDE</a:t>
            </a:r>
          </a:p>
          <a:p>
            <a:pPr marL="0" indent="0" eaLnBrk="1" hangingPunct="1">
              <a:lnSpc>
                <a:spcPct val="150000"/>
              </a:lnSpc>
              <a:defRPr/>
            </a:pPr>
            <a:endParaRPr lang="en-CA" altLang="zh-CN" sz="2000" dirty="0">
              <a:solidFill>
                <a:srgbClr val="C00000"/>
              </a:solidFill>
              <a:latin typeface="Microsoft YaHei" panose="020B0503020204020204" pitchFamily="34" charset="-122"/>
              <a:ea typeface="Microsoft YaHei" panose="020B0503020204020204" pitchFamily="34" charset="-122"/>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0" y="271495"/>
            <a:ext cx="726875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3200" b="1" dirty="0">
                <a:solidFill>
                  <a:srgbClr val="00B050"/>
                </a:solidFill>
                <a:latin typeface="方正兰亭黑_GBK"/>
                <a:ea typeface="方正兰亭黑_GBK"/>
              </a:rPr>
              <a:t>What is a Transformer?</a:t>
            </a:r>
          </a:p>
        </p:txBody>
      </p:sp>
    </p:spTree>
    <p:extLst>
      <p:ext uri="{BB962C8B-B14F-4D97-AF65-F5344CB8AC3E}">
        <p14:creationId xmlns:p14="http://schemas.microsoft.com/office/powerpoint/2010/main" val="164277335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0" name="TextBox 4">
            <a:extLst>
              <a:ext uri="{FF2B5EF4-FFF2-40B4-BE49-F238E27FC236}">
                <a16:creationId xmlns:a16="http://schemas.microsoft.com/office/drawing/2014/main" id="{3ACCDF74-7CFE-6146-A057-9802E8750827}"/>
              </a:ext>
            </a:extLst>
          </p:cNvPr>
          <p:cNvSpPr txBox="1">
            <a:spLocks noChangeArrowheads="1"/>
          </p:cNvSpPr>
          <p:nvPr/>
        </p:nvSpPr>
        <p:spPr bwMode="auto">
          <a:xfrm>
            <a:off x="1599041" y="1151568"/>
            <a:ext cx="9536975" cy="501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eaLnBrk="1" hangingPunct="1">
              <a:lnSpc>
                <a:spcPct val="150000"/>
              </a:lnSpc>
              <a:defRPr/>
            </a:pPr>
            <a:r>
              <a:rPr lang="en-US" dirty="0"/>
              <a:t>📝</a:t>
            </a:r>
            <a:r>
              <a:rPr lang="en-US" b="1" dirty="0"/>
              <a:t>NLP</a:t>
            </a:r>
            <a:r>
              <a:rPr lang="en-US" dirty="0"/>
              <a:t>- </a:t>
            </a:r>
            <a:r>
              <a:rPr lang="en-US" b="1" dirty="0"/>
              <a:t>Natural Language Processing</a:t>
            </a:r>
            <a:r>
              <a:rPr lang="en-US" dirty="0"/>
              <a:t>: text classification, named entity recognition, question answering, language modeling, summarization, translation, multiple choice, and text generation.</a:t>
            </a:r>
          </a:p>
          <a:p>
            <a:pPr marL="0" indent="0" eaLnBrk="1" hangingPunct="1">
              <a:lnSpc>
                <a:spcPct val="150000"/>
              </a:lnSpc>
              <a:defRPr/>
            </a:pPr>
            <a:r>
              <a:rPr lang="en-US" dirty="0"/>
              <a:t>🖼️ </a:t>
            </a:r>
            <a:r>
              <a:rPr lang="en-US" b="1" dirty="0"/>
              <a:t>Computer Vision</a:t>
            </a:r>
            <a:r>
              <a:rPr lang="en-US" dirty="0"/>
              <a:t>: image classification, object detection, and segmentation.</a:t>
            </a:r>
            <a:br>
              <a:rPr lang="en-US" sz="2000" dirty="0"/>
            </a:br>
            <a:r>
              <a:rPr lang="en-US" dirty="0"/>
              <a:t>🗣️ </a:t>
            </a:r>
            <a:r>
              <a:rPr lang="en-US" b="1" dirty="0"/>
              <a:t>Audio</a:t>
            </a:r>
            <a:r>
              <a:rPr lang="en-US" dirty="0"/>
              <a:t>: automatic speech recognition and audio classification.</a:t>
            </a:r>
            <a:br>
              <a:rPr lang="en-US" sz="2000" dirty="0"/>
            </a:br>
            <a:r>
              <a:rPr lang="en-US" dirty="0"/>
              <a:t>🐙 </a:t>
            </a:r>
            <a:r>
              <a:rPr lang="en-US" b="1" dirty="0"/>
              <a:t>Multimodal</a:t>
            </a:r>
            <a:r>
              <a:rPr lang="en-US" dirty="0"/>
              <a:t>: table question answering, optical character recognition, information extraction from scanned documents, video classification, and visual question answering.</a:t>
            </a:r>
            <a:endParaRPr lang="en-CA" altLang="zh-CN" sz="2000" dirty="0">
              <a:solidFill>
                <a:srgbClr val="C00000"/>
              </a:solidFill>
              <a:latin typeface="Microsoft YaHei" panose="020B0503020204020204" pitchFamily="34" charset="-122"/>
              <a:ea typeface="Microsoft YaHei" panose="020B0503020204020204" pitchFamily="34" charset="-122"/>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0" y="271495"/>
            <a:ext cx="7268759"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3200" b="1" dirty="0">
                <a:solidFill>
                  <a:srgbClr val="00B050"/>
                </a:solidFill>
                <a:latin typeface="方正兰亭黑_GBK"/>
                <a:ea typeface="方正兰亭黑_GBK"/>
              </a:rPr>
              <a:t>What is a Transformer?</a:t>
            </a:r>
          </a:p>
        </p:txBody>
      </p:sp>
    </p:spTree>
    <p:extLst>
      <p:ext uri="{BB962C8B-B14F-4D97-AF65-F5344CB8AC3E}">
        <p14:creationId xmlns:p14="http://schemas.microsoft.com/office/powerpoint/2010/main" val="328165856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85147" y="1228434"/>
            <a:ext cx="10155777"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Transformer</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2" name="Picture 1"/>
          <p:cNvPicPr>
            <a:picLocks noChangeAspect="1"/>
          </p:cNvPicPr>
          <p:nvPr/>
        </p:nvPicPr>
        <p:blipFill>
          <a:blip r:embed="rId3"/>
          <a:stretch>
            <a:fillRect/>
          </a:stretch>
        </p:blipFill>
        <p:spPr>
          <a:xfrm>
            <a:off x="3271083" y="1228434"/>
            <a:ext cx="8318790" cy="5416092"/>
          </a:xfrm>
          <a:prstGeom prst="rect">
            <a:avLst/>
          </a:prstGeom>
        </p:spPr>
      </p:pic>
    </p:spTree>
    <p:extLst>
      <p:ext uri="{BB962C8B-B14F-4D97-AF65-F5344CB8AC3E}">
        <p14:creationId xmlns:p14="http://schemas.microsoft.com/office/powerpoint/2010/main" val="37479974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85147" y="1093726"/>
            <a:ext cx="9636251"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An Encoder Block: same structure, different parameters</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3" name="Picture 2"/>
          <p:cNvPicPr>
            <a:picLocks noChangeAspect="1"/>
          </p:cNvPicPr>
          <p:nvPr/>
        </p:nvPicPr>
        <p:blipFill>
          <a:blip r:embed="rId3"/>
          <a:stretch>
            <a:fillRect/>
          </a:stretch>
        </p:blipFill>
        <p:spPr>
          <a:xfrm>
            <a:off x="1978967" y="1709279"/>
            <a:ext cx="10058400" cy="5219700"/>
          </a:xfrm>
          <a:prstGeom prst="rect">
            <a:avLst/>
          </a:prstGeom>
        </p:spPr>
      </p:pic>
    </p:spTree>
    <p:extLst>
      <p:ext uri="{BB962C8B-B14F-4D97-AF65-F5344CB8AC3E}">
        <p14:creationId xmlns:p14="http://schemas.microsoft.com/office/powerpoint/2010/main" val="239489466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85148" y="1093726"/>
            <a:ext cx="1843378"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Encoder</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2" name="Picture 1"/>
          <p:cNvPicPr>
            <a:picLocks noChangeAspect="1"/>
          </p:cNvPicPr>
          <p:nvPr/>
        </p:nvPicPr>
        <p:blipFill>
          <a:blip r:embed="rId3"/>
          <a:stretch>
            <a:fillRect/>
          </a:stretch>
        </p:blipFill>
        <p:spPr>
          <a:xfrm>
            <a:off x="2828526" y="1379019"/>
            <a:ext cx="9010828" cy="5478981"/>
          </a:xfrm>
          <a:prstGeom prst="rect">
            <a:avLst/>
          </a:prstGeom>
        </p:spPr>
      </p:pic>
      <p:sp>
        <p:nvSpPr>
          <p:cNvPr id="5" name="TextBox 4"/>
          <p:cNvSpPr txBox="1"/>
          <p:nvPr/>
        </p:nvSpPr>
        <p:spPr>
          <a:xfrm>
            <a:off x="560568" y="3617830"/>
            <a:ext cx="2993127" cy="923330"/>
          </a:xfrm>
          <a:prstGeom prst="rect">
            <a:avLst/>
          </a:prstGeom>
          <a:noFill/>
        </p:spPr>
        <p:txBody>
          <a:bodyPr wrap="none" rtlCol="0">
            <a:spAutoFit/>
          </a:bodyPr>
          <a:lstStyle/>
          <a:p>
            <a:r>
              <a:rPr lang="en-US" dirty="0"/>
              <a:t>Note: The </a:t>
            </a:r>
            <a:r>
              <a:rPr lang="en-US" dirty="0" err="1"/>
              <a:t>ffnn</a:t>
            </a:r>
            <a:r>
              <a:rPr lang="en-US" dirty="0"/>
              <a:t> is independent</a:t>
            </a:r>
          </a:p>
          <a:p>
            <a:r>
              <a:rPr lang="en-US" dirty="0"/>
              <a:t>for each word.</a:t>
            </a:r>
          </a:p>
          <a:p>
            <a:r>
              <a:rPr lang="en-US" dirty="0"/>
              <a:t>Hence can be parallelized.</a:t>
            </a:r>
          </a:p>
        </p:txBody>
      </p:sp>
    </p:spTree>
    <p:extLst>
      <p:ext uri="{BB962C8B-B14F-4D97-AF65-F5344CB8AC3E}">
        <p14:creationId xmlns:p14="http://schemas.microsoft.com/office/powerpoint/2010/main" val="37539042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85148" y="1093726"/>
            <a:ext cx="2215252" cy="581057"/>
          </a:xfrm>
          <a:prstGeom prst="rect">
            <a:avLst/>
          </a:prstGeom>
        </p:spPr>
        <p:txBody>
          <a:bodyPr wrap="square">
            <a:spAutoFit/>
          </a:bodyPr>
          <a:lstStyle/>
          <a:p>
            <a:pPr>
              <a:lnSpc>
                <a:spcPct val="150000"/>
              </a:lnSpc>
            </a:pPr>
            <a:r>
              <a:rPr lang="en-CA" altLang="zh-CN" sz="2400" dirty="0">
                <a:solidFill>
                  <a:srgbClr val="FF0000"/>
                </a:solidFill>
                <a:latin typeface="Microsoft YaHei" panose="020B0503020204020204" pitchFamily="34" charset="-122"/>
                <a:ea typeface="Microsoft YaHei" panose="020B0503020204020204" pitchFamily="34" charset="-122"/>
              </a:rPr>
              <a:t>Self Attention</a:t>
            </a:r>
            <a:endParaRPr lang="en-US" altLang="zh-CN" sz="2400" dirty="0">
              <a:solidFill>
                <a:srgbClr val="FF0000"/>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sp>
        <p:nvSpPr>
          <p:cNvPr id="5" name="TextBox 4"/>
          <p:cNvSpPr txBox="1"/>
          <p:nvPr/>
        </p:nvSpPr>
        <p:spPr>
          <a:xfrm>
            <a:off x="195165" y="3175223"/>
            <a:ext cx="3221254" cy="2585323"/>
          </a:xfrm>
          <a:prstGeom prst="rect">
            <a:avLst/>
          </a:prstGeom>
          <a:noFill/>
        </p:spPr>
        <p:txBody>
          <a:bodyPr wrap="none" rtlCol="0">
            <a:spAutoFit/>
          </a:bodyPr>
          <a:lstStyle/>
          <a:p>
            <a:r>
              <a:rPr lang="en-US" dirty="0"/>
              <a:t>First we create three vectors</a:t>
            </a:r>
          </a:p>
          <a:p>
            <a:r>
              <a:rPr lang="en-US" dirty="0"/>
              <a:t>by multiplying input embedding</a:t>
            </a:r>
          </a:p>
          <a:p>
            <a:r>
              <a:rPr lang="en-US" dirty="0"/>
              <a:t>(1x512)</a:t>
            </a:r>
          </a:p>
          <a:p>
            <a:r>
              <a:rPr lang="en-US" dirty="0"/>
              <a:t> x</a:t>
            </a:r>
            <a:r>
              <a:rPr lang="en-US" baseline="-25000" dirty="0"/>
              <a:t>i</a:t>
            </a:r>
            <a:r>
              <a:rPr lang="en-US" dirty="0"/>
              <a:t> with three matrices (64x512):</a:t>
            </a:r>
          </a:p>
          <a:p>
            <a:endParaRPr lang="en-US" dirty="0"/>
          </a:p>
          <a:p>
            <a:r>
              <a:rPr lang="en-US" dirty="0"/>
              <a:t>q</a:t>
            </a:r>
            <a:r>
              <a:rPr lang="en-US" baseline="-25000" dirty="0"/>
              <a:t>i</a:t>
            </a:r>
            <a:r>
              <a:rPr lang="en-US" dirty="0"/>
              <a:t> = x</a:t>
            </a:r>
            <a:r>
              <a:rPr lang="en-US" baseline="-25000" dirty="0"/>
              <a:t>i</a:t>
            </a:r>
            <a:r>
              <a:rPr lang="en-US" dirty="0"/>
              <a:t> W</a:t>
            </a:r>
            <a:r>
              <a:rPr lang="en-US" baseline="30000" dirty="0"/>
              <a:t>Q</a:t>
            </a:r>
            <a:endParaRPr lang="en-US" dirty="0"/>
          </a:p>
          <a:p>
            <a:r>
              <a:rPr lang="en-US" dirty="0"/>
              <a:t>K</a:t>
            </a:r>
            <a:r>
              <a:rPr lang="en-US" baseline="-25000" dirty="0"/>
              <a:t>i</a:t>
            </a:r>
            <a:r>
              <a:rPr lang="en-US" dirty="0"/>
              <a:t> = x</a:t>
            </a:r>
            <a:r>
              <a:rPr lang="en-US" baseline="-25000" dirty="0"/>
              <a:t>i</a:t>
            </a:r>
            <a:r>
              <a:rPr lang="en-US" dirty="0"/>
              <a:t> W</a:t>
            </a:r>
            <a:r>
              <a:rPr lang="en-US" baseline="30000" dirty="0"/>
              <a:t>K</a:t>
            </a:r>
            <a:endParaRPr lang="en-US" dirty="0"/>
          </a:p>
          <a:p>
            <a:r>
              <a:rPr lang="en-US" dirty="0"/>
              <a:t>V</a:t>
            </a:r>
            <a:r>
              <a:rPr lang="en-US" baseline="-25000" dirty="0"/>
              <a:t>i</a:t>
            </a:r>
            <a:r>
              <a:rPr lang="en-US" dirty="0"/>
              <a:t> = x</a:t>
            </a:r>
            <a:r>
              <a:rPr lang="en-US" baseline="-25000" dirty="0"/>
              <a:t>i </a:t>
            </a:r>
            <a:r>
              <a:rPr lang="en-US" dirty="0"/>
              <a:t>W</a:t>
            </a:r>
            <a:r>
              <a:rPr lang="en-US" baseline="30000" dirty="0"/>
              <a:t>V</a:t>
            </a:r>
            <a:endParaRPr lang="en-US" dirty="0"/>
          </a:p>
          <a:p>
            <a:endParaRPr lang="en-US" dirty="0"/>
          </a:p>
        </p:txBody>
      </p:sp>
      <p:pic>
        <p:nvPicPr>
          <p:cNvPr id="3" name="Picture 2"/>
          <p:cNvPicPr>
            <a:picLocks noChangeAspect="1"/>
          </p:cNvPicPr>
          <p:nvPr/>
        </p:nvPicPr>
        <p:blipFill>
          <a:blip r:embed="rId3"/>
          <a:stretch>
            <a:fillRect/>
          </a:stretch>
        </p:blipFill>
        <p:spPr>
          <a:xfrm>
            <a:off x="3886815" y="1093726"/>
            <a:ext cx="8042497" cy="5073667"/>
          </a:xfrm>
          <a:prstGeom prst="rect">
            <a:avLst/>
          </a:prstGeom>
        </p:spPr>
      </p:pic>
      <p:sp>
        <p:nvSpPr>
          <p:cNvPr id="2" name="TextBox 1">
            <a:extLst>
              <a:ext uri="{FF2B5EF4-FFF2-40B4-BE49-F238E27FC236}">
                <a16:creationId xmlns:a16="http://schemas.microsoft.com/office/drawing/2014/main" id="{6F83C63C-B32D-564C-90E2-9856F87D3A96}"/>
              </a:ext>
            </a:extLst>
          </p:cNvPr>
          <p:cNvSpPr txBox="1"/>
          <p:nvPr/>
        </p:nvSpPr>
        <p:spPr>
          <a:xfrm>
            <a:off x="10374085" y="1883228"/>
            <a:ext cx="418704" cy="369332"/>
          </a:xfrm>
          <a:prstGeom prst="rect">
            <a:avLst/>
          </a:prstGeom>
          <a:noFill/>
        </p:spPr>
        <p:txBody>
          <a:bodyPr wrap="none" rtlCol="0">
            <a:spAutoFit/>
          </a:bodyPr>
          <a:lstStyle/>
          <a:p>
            <a:r>
              <a:rPr lang="en-US" dirty="0"/>
              <a:t>64</a:t>
            </a:r>
          </a:p>
        </p:txBody>
      </p:sp>
      <p:sp>
        <p:nvSpPr>
          <p:cNvPr id="6" name="TextBox 5">
            <a:extLst>
              <a:ext uri="{FF2B5EF4-FFF2-40B4-BE49-F238E27FC236}">
                <a16:creationId xmlns:a16="http://schemas.microsoft.com/office/drawing/2014/main" id="{81CE3A31-F353-574A-9655-EFB088D0C541}"/>
              </a:ext>
            </a:extLst>
          </p:cNvPr>
          <p:cNvSpPr txBox="1"/>
          <p:nvPr/>
        </p:nvSpPr>
        <p:spPr>
          <a:xfrm>
            <a:off x="9731828" y="2547257"/>
            <a:ext cx="535724" cy="369332"/>
          </a:xfrm>
          <a:prstGeom prst="rect">
            <a:avLst/>
          </a:prstGeom>
          <a:noFill/>
        </p:spPr>
        <p:txBody>
          <a:bodyPr wrap="none" rtlCol="0">
            <a:spAutoFit/>
          </a:bodyPr>
          <a:lstStyle/>
          <a:p>
            <a:r>
              <a:rPr lang="en-US" dirty="0"/>
              <a:t>512</a:t>
            </a:r>
          </a:p>
        </p:txBody>
      </p:sp>
      <p:sp>
        <p:nvSpPr>
          <p:cNvPr id="7" name="TextBox 6">
            <a:extLst>
              <a:ext uri="{FF2B5EF4-FFF2-40B4-BE49-F238E27FC236}">
                <a16:creationId xmlns:a16="http://schemas.microsoft.com/office/drawing/2014/main" id="{3C0D83B7-E3B5-704C-BCFB-9B84C4EA6182}"/>
              </a:ext>
            </a:extLst>
          </p:cNvPr>
          <p:cNvSpPr txBox="1"/>
          <p:nvPr/>
        </p:nvSpPr>
        <p:spPr>
          <a:xfrm>
            <a:off x="6204955" y="1384254"/>
            <a:ext cx="984565" cy="369332"/>
          </a:xfrm>
          <a:prstGeom prst="rect">
            <a:avLst/>
          </a:prstGeom>
          <a:noFill/>
        </p:spPr>
        <p:txBody>
          <a:bodyPr wrap="none" rtlCol="0">
            <a:spAutoFit/>
          </a:bodyPr>
          <a:lstStyle/>
          <a:p>
            <a:r>
              <a:rPr lang="en-US" dirty="0"/>
              <a:t>512 </a:t>
            </a:r>
            <a:r>
              <a:rPr lang="en-US" dirty="0">
                <a:sym typeface="Wingdings" pitchFamily="2" charset="2"/>
              </a:rPr>
              <a:t> 4</a:t>
            </a:r>
            <a:endParaRPr lang="en-US" dirty="0"/>
          </a:p>
        </p:txBody>
      </p:sp>
      <p:sp>
        <p:nvSpPr>
          <p:cNvPr id="8" name="TextBox 7">
            <a:extLst>
              <a:ext uri="{FF2B5EF4-FFF2-40B4-BE49-F238E27FC236}">
                <a16:creationId xmlns:a16="http://schemas.microsoft.com/office/drawing/2014/main" id="{A235CC8A-C92F-7043-A32E-4282E4AA5174}"/>
              </a:ext>
            </a:extLst>
          </p:cNvPr>
          <p:cNvSpPr txBox="1"/>
          <p:nvPr/>
        </p:nvSpPr>
        <p:spPr>
          <a:xfrm>
            <a:off x="6263464" y="2329151"/>
            <a:ext cx="867545" cy="369332"/>
          </a:xfrm>
          <a:prstGeom prst="rect">
            <a:avLst/>
          </a:prstGeom>
          <a:noFill/>
        </p:spPr>
        <p:txBody>
          <a:bodyPr wrap="none" rtlCol="0">
            <a:spAutoFit/>
          </a:bodyPr>
          <a:lstStyle/>
          <a:p>
            <a:r>
              <a:rPr lang="en-US" dirty="0"/>
              <a:t>64 </a:t>
            </a:r>
            <a:r>
              <a:rPr lang="en-US" dirty="0">
                <a:sym typeface="Wingdings" pitchFamily="2" charset="2"/>
              </a:rPr>
              <a:t> 3</a:t>
            </a:r>
            <a:endParaRPr lang="en-US" dirty="0"/>
          </a:p>
        </p:txBody>
      </p:sp>
    </p:spTree>
    <p:extLst>
      <p:ext uri="{BB962C8B-B14F-4D97-AF65-F5344CB8AC3E}">
        <p14:creationId xmlns:p14="http://schemas.microsoft.com/office/powerpoint/2010/main" val="272324688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77482" y="1116400"/>
            <a:ext cx="2246689" cy="581057"/>
          </a:xfrm>
          <a:prstGeom prst="rect">
            <a:avLst/>
          </a:prstGeom>
        </p:spPr>
        <p:txBody>
          <a:bodyPr wrap="square">
            <a:spAutoFit/>
          </a:bodyPr>
          <a:lstStyle/>
          <a:p>
            <a:pPr>
              <a:lnSpc>
                <a:spcPct val="150000"/>
              </a:lnSpc>
            </a:pPr>
            <a:r>
              <a:rPr lang="en-CA" altLang="zh-CN" sz="2400" dirty="0">
                <a:solidFill>
                  <a:srgbClr val="FF0000"/>
                </a:solidFill>
                <a:latin typeface="Microsoft YaHei" panose="020B0503020204020204" pitchFamily="34" charset="-122"/>
                <a:ea typeface="Microsoft YaHei" panose="020B0503020204020204" pitchFamily="34" charset="-122"/>
              </a:rPr>
              <a:t>Self Attention</a:t>
            </a:r>
            <a:endParaRPr lang="en-US" altLang="zh-CN" sz="2400" dirty="0">
              <a:solidFill>
                <a:srgbClr val="FF0000"/>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sp>
        <p:nvSpPr>
          <p:cNvPr id="5" name="TextBox 4"/>
          <p:cNvSpPr txBox="1"/>
          <p:nvPr/>
        </p:nvSpPr>
        <p:spPr>
          <a:xfrm>
            <a:off x="195165" y="3175223"/>
            <a:ext cx="2929007" cy="1200329"/>
          </a:xfrm>
          <a:prstGeom prst="rect">
            <a:avLst/>
          </a:prstGeom>
          <a:noFill/>
        </p:spPr>
        <p:txBody>
          <a:bodyPr wrap="none" rtlCol="0">
            <a:spAutoFit/>
          </a:bodyPr>
          <a:lstStyle/>
          <a:p>
            <a:r>
              <a:rPr lang="en-US" dirty="0"/>
              <a:t>Now we need to calculate</a:t>
            </a:r>
          </a:p>
          <a:p>
            <a:r>
              <a:rPr lang="en-US" dirty="0"/>
              <a:t>a score to determine how </a:t>
            </a:r>
          </a:p>
          <a:p>
            <a:r>
              <a:rPr lang="en-US" dirty="0"/>
              <a:t>much focus to place on other</a:t>
            </a:r>
          </a:p>
          <a:p>
            <a:r>
              <a:rPr lang="en-US" dirty="0"/>
              <a:t>Parts of the input.</a:t>
            </a:r>
          </a:p>
        </p:txBody>
      </p:sp>
      <p:pic>
        <p:nvPicPr>
          <p:cNvPr id="2" name="Picture 1"/>
          <p:cNvPicPr>
            <a:picLocks noChangeAspect="1"/>
          </p:cNvPicPr>
          <p:nvPr/>
        </p:nvPicPr>
        <p:blipFill>
          <a:blip r:embed="rId3"/>
          <a:stretch>
            <a:fillRect/>
          </a:stretch>
        </p:blipFill>
        <p:spPr>
          <a:xfrm>
            <a:off x="3416419" y="1386625"/>
            <a:ext cx="8699500" cy="4546600"/>
          </a:xfrm>
          <a:prstGeom prst="rect">
            <a:avLst/>
          </a:prstGeom>
        </p:spPr>
      </p:pic>
    </p:spTree>
    <p:extLst>
      <p:ext uri="{BB962C8B-B14F-4D97-AF65-F5344CB8AC3E}">
        <p14:creationId xmlns:p14="http://schemas.microsoft.com/office/powerpoint/2010/main" val="87546679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85147" y="1093726"/>
            <a:ext cx="2334995" cy="581057"/>
          </a:xfrm>
          <a:prstGeom prst="rect">
            <a:avLst/>
          </a:prstGeom>
        </p:spPr>
        <p:txBody>
          <a:bodyPr wrap="square">
            <a:spAutoFit/>
          </a:bodyPr>
          <a:lstStyle/>
          <a:p>
            <a:pPr>
              <a:lnSpc>
                <a:spcPct val="150000"/>
              </a:lnSpc>
            </a:pPr>
            <a:r>
              <a:rPr lang="en-CA" altLang="zh-CN" sz="2400" dirty="0">
                <a:solidFill>
                  <a:srgbClr val="FF0000"/>
                </a:solidFill>
                <a:latin typeface="Microsoft YaHei" panose="020B0503020204020204" pitchFamily="34" charset="-122"/>
                <a:ea typeface="Microsoft YaHei" panose="020B0503020204020204" pitchFamily="34" charset="-122"/>
              </a:rPr>
              <a:t>Self Attention</a:t>
            </a:r>
            <a:endParaRPr lang="en-US" altLang="zh-CN" sz="2400" dirty="0">
              <a:solidFill>
                <a:srgbClr val="FF0000"/>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6" name="Picture 5"/>
          <p:cNvPicPr>
            <a:picLocks noChangeAspect="1"/>
          </p:cNvPicPr>
          <p:nvPr/>
        </p:nvPicPr>
        <p:blipFill>
          <a:blip r:embed="rId3"/>
          <a:stretch>
            <a:fillRect/>
          </a:stretch>
        </p:blipFill>
        <p:spPr>
          <a:xfrm>
            <a:off x="4594776" y="0"/>
            <a:ext cx="7216048" cy="6858000"/>
          </a:xfrm>
          <a:prstGeom prst="rect">
            <a:avLst/>
          </a:prstGeom>
        </p:spPr>
      </p:pic>
      <p:sp>
        <p:nvSpPr>
          <p:cNvPr id="7" name="TextBox 6"/>
          <p:cNvSpPr txBox="1"/>
          <p:nvPr/>
        </p:nvSpPr>
        <p:spPr>
          <a:xfrm>
            <a:off x="6791775" y="5696434"/>
            <a:ext cx="2055371" cy="400110"/>
          </a:xfrm>
          <a:prstGeom prst="rect">
            <a:avLst/>
          </a:prstGeom>
          <a:noFill/>
        </p:spPr>
        <p:txBody>
          <a:bodyPr wrap="none" rtlCol="0">
            <a:spAutoFit/>
          </a:bodyPr>
          <a:lstStyle/>
          <a:p>
            <a:r>
              <a:rPr lang="en-US" sz="2000" dirty="0"/>
              <a:t>z</a:t>
            </a:r>
            <a:r>
              <a:rPr lang="en-US" sz="2000" baseline="-25000" dirty="0"/>
              <a:t>1</a:t>
            </a:r>
            <a:r>
              <a:rPr lang="en-US" sz="2000" dirty="0"/>
              <a:t>= 0.88v</a:t>
            </a:r>
            <a:r>
              <a:rPr lang="en-US" sz="2000" baseline="-25000" dirty="0"/>
              <a:t>1</a:t>
            </a:r>
            <a:r>
              <a:rPr lang="en-US" sz="2000" dirty="0"/>
              <a:t>+ 0.12v</a:t>
            </a:r>
            <a:r>
              <a:rPr lang="en-US" sz="2000" baseline="-25000" dirty="0"/>
              <a:t>2</a:t>
            </a:r>
            <a:endParaRPr lang="en-US" sz="2000" dirty="0"/>
          </a:p>
        </p:txBody>
      </p:sp>
      <p:pic>
        <p:nvPicPr>
          <p:cNvPr id="8" name="Picture 7"/>
          <p:cNvPicPr>
            <a:picLocks noChangeAspect="1"/>
          </p:cNvPicPr>
          <p:nvPr/>
        </p:nvPicPr>
        <p:blipFill>
          <a:blip r:embed="rId4"/>
          <a:stretch>
            <a:fillRect/>
          </a:stretch>
        </p:blipFill>
        <p:spPr>
          <a:xfrm>
            <a:off x="-309038" y="3239967"/>
            <a:ext cx="5102998" cy="1994340"/>
          </a:xfrm>
          <a:prstGeom prst="rect">
            <a:avLst/>
          </a:prstGeom>
        </p:spPr>
      </p:pic>
      <p:sp>
        <p:nvSpPr>
          <p:cNvPr id="9" name="TextBox 8"/>
          <p:cNvSpPr txBox="1"/>
          <p:nvPr/>
        </p:nvSpPr>
        <p:spPr>
          <a:xfrm>
            <a:off x="142143" y="2636396"/>
            <a:ext cx="1221308" cy="461665"/>
          </a:xfrm>
          <a:prstGeom prst="rect">
            <a:avLst/>
          </a:prstGeom>
          <a:noFill/>
        </p:spPr>
        <p:txBody>
          <a:bodyPr wrap="none" rtlCol="0">
            <a:spAutoFit/>
          </a:bodyPr>
          <a:lstStyle/>
          <a:p>
            <a:r>
              <a:rPr lang="en-US" sz="2400" dirty="0"/>
              <a:t>Formula</a:t>
            </a:r>
          </a:p>
        </p:txBody>
      </p:sp>
      <p:sp>
        <p:nvSpPr>
          <p:cNvPr id="2" name="TextBox 1"/>
          <p:cNvSpPr txBox="1"/>
          <p:nvPr/>
        </p:nvSpPr>
        <p:spPr>
          <a:xfrm>
            <a:off x="142143" y="5465602"/>
            <a:ext cx="4237057" cy="461665"/>
          </a:xfrm>
          <a:prstGeom prst="rect">
            <a:avLst/>
          </a:prstGeom>
          <a:noFill/>
        </p:spPr>
        <p:txBody>
          <a:bodyPr wrap="none" rtlCol="0">
            <a:spAutoFit/>
          </a:bodyPr>
          <a:lstStyle/>
          <a:p>
            <a:r>
              <a:rPr lang="en-US" sz="2400" dirty="0" err="1"/>
              <a:t>d</a:t>
            </a:r>
            <a:r>
              <a:rPr lang="en-US" sz="2400" baseline="-25000" dirty="0" err="1"/>
              <a:t>k</a:t>
            </a:r>
            <a:r>
              <a:rPr lang="en-US" sz="2400" dirty="0"/>
              <a:t>=64 is dimension of key vector</a:t>
            </a:r>
          </a:p>
        </p:txBody>
      </p:sp>
      <p:sp>
        <p:nvSpPr>
          <p:cNvPr id="3" name="TextBox 2"/>
          <p:cNvSpPr txBox="1"/>
          <p:nvPr/>
        </p:nvSpPr>
        <p:spPr>
          <a:xfrm>
            <a:off x="7023208" y="5119210"/>
            <a:ext cx="300082" cy="369332"/>
          </a:xfrm>
          <a:prstGeom prst="rect">
            <a:avLst/>
          </a:prstGeom>
          <a:noFill/>
        </p:spPr>
        <p:txBody>
          <a:bodyPr wrap="none" rtlCol="0">
            <a:spAutoFit/>
          </a:bodyPr>
          <a:lstStyle/>
          <a:p>
            <a:r>
              <a:rPr lang="en-US" dirty="0"/>
              <a:t>~</a:t>
            </a:r>
          </a:p>
        </p:txBody>
      </p:sp>
      <p:sp>
        <p:nvSpPr>
          <p:cNvPr id="20" name="TextBox 19"/>
          <p:cNvSpPr txBox="1"/>
          <p:nvPr/>
        </p:nvSpPr>
        <p:spPr>
          <a:xfrm>
            <a:off x="9176741" y="5118843"/>
            <a:ext cx="300082"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B9A4051B-F9F8-894D-B80C-06D6F416B831}"/>
              </a:ext>
            </a:extLst>
          </p:cNvPr>
          <p:cNvSpPr txBox="1"/>
          <p:nvPr/>
        </p:nvSpPr>
        <p:spPr>
          <a:xfrm>
            <a:off x="1992087" y="2918275"/>
            <a:ext cx="752129" cy="369332"/>
          </a:xfrm>
          <a:prstGeom prst="rect">
            <a:avLst/>
          </a:prstGeom>
          <a:noFill/>
        </p:spPr>
        <p:txBody>
          <a:bodyPr wrap="none" rtlCol="0">
            <a:spAutoFit/>
          </a:bodyPr>
          <a:lstStyle/>
          <a:p>
            <a:r>
              <a:rPr lang="en-US" dirty="0"/>
              <a:t>64x64</a:t>
            </a:r>
          </a:p>
        </p:txBody>
      </p:sp>
      <p:sp>
        <p:nvSpPr>
          <p:cNvPr id="22" name="TextBox 21">
            <a:extLst>
              <a:ext uri="{FF2B5EF4-FFF2-40B4-BE49-F238E27FC236}">
                <a16:creationId xmlns:a16="http://schemas.microsoft.com/office/drawing/2014/main" id="{899EF356-343F-D34E-952A-1D196FE77235}"/>
              </a:ext>
            </a:extLst>
          </p:cNvPr>
          <p:cNvSpPr txBox="1"/>
          <p:nvPr/>
        </p:nvSpPr>
        <p:spPr>
          <a:xfrm>
            <a:off x="3472905" y="2984348"/>
            <a:ext cx="869149" cy="369332"/>
          </a:xfrm>
          <a:prstGeom prst="rect">
            <a:avLst/>
          </a:prstGeom>
          <a:noFill/>
        </p:spPr>
        <p:txBody>
          <a:bodyPr wrap="none" rtlCol="0">
            <a:spAutoFit/>
          </a:bodyPr>
          <a:lstStyle/>
          <a:p>
            <a:r>
              <a:rPr lang="en-US" dirty="0"/>
              <a:t>64x512</a:t>
            </a:r>
          </a:p>
        </p:txBody>
      </p:sp>
    </p:spTree>
    <p:extLst>
      <p:ext uri="{BB962C8B-B14F-4D97-AF65-F5344CB8AC3E}">
        <p14:creationId xmlns:p14="http://schemas.microsoft.com/office/powerpoint/2010/main" val="41882829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lstStyle/>
          <a:p>
            <a:pPr marL="0" indent="0">
              <a:buNone/>
            </a:pPr>
            <a:r>
              <a:rPr lang="en-US" dirty="0"/>
              <a:t> </a:t>
            </a:r>
          </a:p>
        </p:txBody>
      </p:sp>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2785" y="762998"/>
            <a:ext cx="8906428" cy="511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7"/>
          <p:cNvSpPr>
            <a:spLocks noChangeArrowheads="1"/>
          </p:cNvSpPr>
          <p:nvPr/>
        </p:nvSpPr>
        <p:spPr bwMode="auto">
          <a:xfrm>
            <a:off x="2256118" y="6122177"/>
            <a:ext cx="76797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ctr" eaLnBrk="1" hangingPunct="1">
              <a:spcBef>
                <a:spcPct val="0"/>
              </a:spcBef>
              <a:buFontTx/>
              <a:buNone/>
            </a:pPr>
            <a:r>
              <a:rPr lang="en-US" altLang="en-US" sz="1800" dirty="0">
                <a:latin typeface="Arial" panose="020B0604020202020204" pitchFamily="34" charset="0"/>
              </a:rPr>
              <a:t>CNN Features off-the-shelf: an Astounding Baseline for Recognition</a:t>
            </a:r>
            <a:br>
              <a:rPr lang="en-US" altLang="en-US" sz="1800" dirty="0">
                <a:latin typeface="Arial" panose="020B0604020202020204" pitchFamily="34" charset="0"/>
              </a:rPr>
            </a:br>
            <a:r>
              <a:rPr lang="en-US" altLang="en-US" sz="1800" dirty="0">
                <a:latin typeface="Arial" panose="020B0604020202020204" pitchFamily="34" charset="0"/>
              </a:rPr>
              <a:t>[</a:t>
            </a:r>
            <a:r>
              <a:rPr lang="en-US" altLang="en-US" sz="1800" dirty="0" err="1">
                <a:latin typeface="Arial" panose="020B0604020202020204" pitchFamily="34" charset="0"/>
                <a:hlinkClick r:id="rId3"/>
              </a:rPr>
              <a:t>Razavian</a:t>
            </a:r>
            <a:r>
              <a:rPr lang="en-US" altLang="en-US" sz="1800" dirty="0">
                <a:latin typeface="Arial" panose="020B0604020202020204" pitchFamily="34" charset="0"/>
                <a:hlinkClick r:id="rId3"/>
              </a:rPr>
              <a:t> et al. 2014</a:t>
            </a:r>
            <a:r>
              <a:rPr lang="en-US" altLang="en-US" sz="1800" dirty="0">
                <a:latin typeface="Arial" panose="020B0604020202020204" pitchFamily="34" charset="0"/>
              </a:rPr>
              <a:t>]</a:t>
            </a:r>
          </a:p>
        </p:txBody>
      </p:sp>
    </p:spTree>
    <p:extLst>
      <p:ext uri="{BB962C8B-B14F-4D97-AF65-F5344CB8AC3E}">
        <p14:creationId xmlns:p14="http://schemas.microsoft.com/office/powerpoint/2010/main" val="14611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0773" y="1247678"/>
            <a:ext cx="2575341" cy="581057"/>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Multiple heads</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sp>
        <p:nvSpPr>
          <p:cNvPr id="9" name="TextBox 8"/>
          <p:cNvSpPr txBox="1"/>
          <p:nvPr/>
        </p:nvSpPr>
        <p:spPr>
          <a:xfrm>
            <a:off x="192417" y="1962954"/>
            <a:ext cx="3078665" cy="3416320"/>
          </a:xfrm>
          <a:prstGeom prst="rect">
            <a:avLst/>
          </a:prstGeom>
          <a:noFill/>
        </p:spPr>
        <p:txBody>
          <a:bodyPr wrap="square" rtlCol="0">
            <a:spAutoFit/>
          </a:bodyPr>
          <a:lstStyle/>
          <a:p>
            <a:pPr marL="457200" indent="-457200">
              <a:buAutoNum type="arabicPeriod"/>
            </a:pPr>
            <a:r>
              <a:rPr lang="en-US" sz="2400" dirty="0"/>
              <a:t>It expands the model’s ability to focus on different positions.</a:t>
            </a:r>
          </a:p>
          <a:p>
            <a:pPr marL="457200" indent="-457200">
              <a:buAutoNum type="arabicPeriod"/>
            </a:pPr>
            <a:r>
              <a:rPr lang="en-US" sz="2400" dirty="0"/>
              <a:t>It gives the attention layer multiple “representation subspaces”</a:t>
            </a:r>
          </a:p>
        </p:txBody>
      </p:sp>
      <p:pic>
        <p:nvPicPr>
          <p:cNvPr id="2" name="Picture 1"/>
          <p:cNvPicPr>
            <a:picLocks noChangeAspect="1"/>
          </p:cNvPicPr>
          <p:nvPr/>
        </p:nvPicPr>
        <p:blipFill>
          <a:blip r:embed="rId3"/>
          <a:stretch>
            <a:fillRect/>
          </a:stretch>
        </p:blipFill>
        <p:spPr>
          <a:xfrm>
            <a:off x="3266690" y="1326749"/>
            <a:ext cx="8925311" cy="4234701"/>
          </a:xfrm>
          <a:prstGeom prst="rect">
            <a:avLst/>
          </a:prstGeom>
        </p:spPr>
      </p:pic>
    </p:spTree>
    <p:extLst>
      <p:ext uri="{BB962C8B-B14F-4D97-AF65-F5344CB8AC3E}">
        <p14:creationId xmlns:p14="http://schemas.microsoft.com/office/powerpoint/2010/main" val="349139586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664162"/>
            <a:ext cx="1805792" cy="3351046"/>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The output is expecting only a 2x4 matrix, hence, </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20" name="Picture 19"/>
          <p:cNvPicPr>
            <a:picLocks noChangeAspect="1"/>
          </p:cNvPicPr>
          <p:nvPr/>
        </p:nvPicPr>
        <p:blipFill>
          <a:blip r:embed="rId3"/>
          <a:stretch>
            <a:fillRect/>
          </a:stretch>
        </p:blipFill>
        <p:spPr>
          <a:xfrm>
            <a:off x="1679454" y="891270"/>
            <a:ext cx="10672731" cy="5904230"/>
          </a:xfrm>
          <a:prstGeom prst="rect">
            <a:avLst/>
          </a:prstGeom>
        </p:spPr>
      </p:pic>
      <p:sp>
        <p:nvSpPr>
          <p:cNvPr id="2" name="TextBox 1">
            <a:extLst>
              <a:ext uri="{FF2B5EF4-FFF2-40B4-BE49-F238E27FC236}">
                <a16:creationId xmlns:a16="http://schemas.microsoft.com/office/drawing/2014/main" id="{2D86372D-C606-414F-992A-1DE892411C83}"/>
              </a:ext>
            </a:extLst>
          </p:cNvPr>
          <p:cNvSpPr txBox="1"/>
          <p:nvPr/>
        </p:nvSpPr>
        <p:spPr>
          <a:xfrm>
            <a:off x="119742" y="6217173"/>
            <a:ext cx="9883603" cy="369332"/>
          </a:xfrm>
          <a:prstGeom prst="rect">
            <a:avLst/>
          </a:prstGeom>
          <a:noFill/>
        </p:spPr>
        <p:txBody>
          <a:bodyPr wrap="none" rtlCol="0">
            <a:spAutoFit/>
          </a:bodyPr>
          <a:lstStyle/>
          <a:p>
            <a:r>
              <a:rPr lang="en-US" dirty="0"/>
              <a:t>If you want some more intuition on attention: watch https://</a:t>
            </a:r>
            <a:r>
              <a:rPr lang="en-US" dirty="0" err="1"/>
              <a:t>www.youtube.com</a:t>
            </a:r>
            <a:r>
              <a:rPr lang="en-US" dirty="0"/>
              <a:t>/</a:t>
            </a:r>
            <a:r>
              <a:rPr lang="en-US" dirty="0" err="1"/>
              <a:t>watch?v</a:t>
            </a:r>
            <a:r>
              <a:rPr lang="en-US" dirty="0"/>
              <a:t>=-9vVhYEXeyQ</a:t>
            </a:r>
          </a:p>
        </p:txBody>
      </p:sp>
      <p:sp>
        <p:nvSpPr>
          <p:cNvPr id="3" name="TextBox 2">
            <a:extLst>
              <a:ext uri="{FF2B5EF4-FFF2-40B4-BE49-F238E27FC236}">
                <a16:creationId xmlns:a16="http://schemas.microsoft.com/office/drawing/2014/main" id="{B241F903-E1C3-3D49-8D9A-F8B78D575ADF}"/>
              </a:ext>
            </a:extLst>
          </p:cNvPr>
          <p:cNvSpPr txBox="1"/>
          <p:nvPr/>
        </p:nvSpPr>
        <p:spPr>
          <a:xfrm>
            <a:off x="10199288" y="3474053"/>
            <a:ext cx="418704" cy="369332"/>
          </a:xfrm>
          <a:prstGeom prst="rect">
            <a:avLst/>
          </a:prstGeom>
          <a:noFill/>
        </p:spPr>
        <p:txBody>
          <a:bodyPr wrap="none" rtlCol="0">
            <a:spAutoFit/>
          </a:bodyPr>
          <a:lstStyle/>
          <a:p>
            <a:r>
              <a:rPr lang="en-US" dirty="0"/>
              <a:t>24</a:t>
            </a:r>
          </a:p>
        </p:txBody>
      </p:sp>
      <p:sp>
        <p:nvSpPr>
          <p:cNvPr id="5" name="TextBox 4">
            <a:extLst>
              <a:ext uri="{FF2B5EF4-FFF2-40B4-BE49-F238E27FC236}">
                <a16:creationId xmlns:a16="http://schemas.microsoft.com/office/drawing/2014/main" id="{537A77B8-80F0-9942-AABA-042BEE26177B}"/>
              </a:ext>
            </a:extLst>
          </p:cNvPr>
          <p:cNvSpPr txBox="1"/>
          <p:nvPr/>
        </p:nvSpPr>
        <p:spPr>
          <a:xfrm>
            <a:off x="10874829" y="984269"/>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411817193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520658" y="630008"/>
            <a:ext cx="7523491"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Representing the input order (positional encoding) </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sp>
        <p:nvSpPr>
          <p:cNvPr id="2" name="TextBox 1"/>
          <p:cNvSpPr txBox="1"/>
          <p:nvPr/>
        </p:nvSpPr>
        <p:spPr>
          <a:xfrm>
            <a:off x="671500" y="1347060"/>
            <a:ext cx="11520500" cy="1938992"/>
          </a:xfrm>
          <a:prstGeom prst="rect">
            <a:avLst/>
          </a:prstGeom>
          <a:noFill/>
        </p:spPr>
        <p:txBody>
          <a:bodyPr wrap="square" rtlCol="0">
            <a:spAutoFit/>
          </a:bodyPr>
          <a:lstStyle/>
          <a:p>
            <a:r>
              <a:rPr lang="en-US" sz="2400" dirty="0"/>
              <a:t>The transformer adds a vector to each input embedding. These vectors follow a specific pattern that the model learns, which helps it determine the position of each word, or the distance between different words in the sequence. </a:t>
            </a:r>
            <a:r>
              <a:rPr lang="en-US" sz="2400" dirty="0">
                <a:solidFill>
                  <a:srgbClr val="C00000"/>
                </a:solidFill>
              </a:rPr>
              <a:t>The intuition here is that adding these values to the </a:t>
            </a:r>
            <a:r>
              <a:rPr lang="en-US" sz="2400" dirty="0" err="1">
                <a:solidFill>
                  <a:srgbClr val="C00000"/>
                </a:solidFill>
              </a:rPr>
              <a:t>embedings</a:t>
            </a:r>
            <a:r>
              <a:rPr lang="en-US" sz="2400" dirty="0">
                <a:solidFill>
                  <a:srgbClr val="C00000"/>
                </a:solidFill>
              </a:rPr>
              <a:t> provides meaningful distances between the embedding vectors once they’re projected into Q/K/V vectors and during dot-product attention.</a:t>
            </a:r>
          </a:p>
        </p:txBody>
      </p:sp>
      <p:pic>
        <p:nvPicPr>
          <p:cNvPr id="3" name="Picture 2"/>
          <p:cNvPicPr>
            <a:picLocks noChangeAspect="1"/>
          </p:cNvPicPr>
          <p:nvPr/>
        </p:nvPicPr>
        <p:blipFill>
          <a:blip r:embed="rId3"/>
          <a:stretch>
            <a:fillRect/>
          </a:stretch>
        </p:blipFill>
        <p:spPr>
          <a:xfrm>
            <a:off x="5101645" y="3361780"/>
            <a:ext cx="6339930" cy="3496220"/>
          </a:xfrm>
          <a:prstGeom prst="rect">
            <a:avLst/>
          </a:prstGeom>
        </p:spPr>
      </p:pic>
      <p:sp>
        <p:nvSpPr>
          <p:cNvPr id="5" name="TextBox 4"/>
          <p:cNvSpPr txBox="1"/>
          <p:nvPr/>
        </p:nvSpPr>
        <p:spPr>
          <a:xfrm>
            <a:off x="175214" y="4387579"/>
            <a:ext cx="4690887" cy="923330"/>
          </a:xfrm>
          <a:prstGeom prst="rect">
            <a:avLst/>
          </a:prstGeom>
          <a:noFill/>
        </p:spPr>
        <p:txBody>
          <a:bodyPr wrap="square" rtlCol="0">
            <a:spAutoFit/>
          </a:bodyPr>
          <a:lstStyle/>
          <a:p>
            <a:r>
              <a:rPr lang="en-US" dirty="0">
                <a:solidFill>
                  <a:srgbClr val="FF0000"/>
                </a:solidFill>
              </a:rPr>
              <a:t>More on positional encoding: https://</a:t>
            </a:r>
            <a:r>
              <a:rPr lang="en-US" dirty="0" err="1">
                <a:solidFill>
                  <a:srgbClr val="FF0000"/>
                </a:solidFill>
              </a:rPr>
              <a:t>kazemnejad.com</a:t>
            </a:r>
            <a:r>
              <a:rPr lang="en-US" dirty="0">
                <a:solidFill>
                  <a:srgbClr val="FF0000"/>
                </a:solidFill>
              </a:rPr>
              <a:t>/blog/</a:t>
            </a:r>
            <a:r>
              <a:rPr lang="en-US" dirty="0" err="1">
                <a:solidFill>
                  <a:srgbClr val="FF0000"/>
                </a:solidFill>
              </a:rPr>
              <a:t>transformer_architecture_positional_encoding</a:t>
            </a:r>
            <a:r>
              <a:rPr lang="en-US" dirty="0">
                <a:solidFill>
                  <a:srgbClr val="FF0000"/>
                </a:solidFill>
              </a:rPr>
              <a:t>/  </a:t>
            </a:r>
          </a:p>
        </p:txBody>
      </p:sp>
    </p:spTree>
    <p:extLst>
      <p:ext uri="{BB962C8B-B14F-4D97-AF65-F5344CB8AC3E}">
        <p14:creationId xmlns:p14="http://schemas.microsoft.com/office/powerpoint/2010/main" val="293680480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69194" y="1091736"/>
            <a:ext cx="4425582"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Add and Normalize </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sp>
        <p:nvSpPr>
          <p:cNvPr id="2" name="TextBox 1"/>
          <p:cNvSpPr txBox="1"/>
          <p:nvPr/>
        </p:nvSpPr>
        <p:spPr>
          <a:xfrm>
            <a:off x="169194" y="1982108"/>
            <a:ext cx="4718189" cy="1938992"/>
          </a:xfrm>
          <a:prstGeom prst="rect">
            <a:avLst/>
          </a:prstGeom>
          <a:noFill/>
        </p:spPr>
        <p:txBody>
          <a:bodyPr wrap="square" rtlCol="0">
            <a:spAutoFit/>
          </a:bodyPr>
          <a:lstStyle/>
          <a:p>
            <a:r>
              <a:rPr lang="en-US" sz="2400" dirty="0"/>
              <a:t>In order to regulate the computation, this is a normalization layer so that each feature (column) have the same average and deviation. </a:t>
            </a:r>
          </a:p>
        </p:txBody>
      </p:sp>
      <p:pic>
        <p:nvPicPr>
          <p:cNvPr id="5" name="Picture 4"/>
          <p:cNvPicPr>
            <a:picLocks noChangeAspect="1"/>
          </p:cNvPicPr>
          <p:nvPr/>
        </p:nvPicPr>
        <p:blipFill>
          <a:blip r:embed="rId3"/>
          <a:stretch>
            <a:fillRect/>
          </a:stretch>
        </p:blipFill>
        <p:spPr>
          <a:xfrm>
            <a:off x="4925863" y="0"/>
            <a:ext cx="7331676" cy="6858000"/>
          </a:xfrm>
          <a:prstGeom prst="rect">
            <a:avLst/>
          </a:prstGeom>
        </p:spPr>
      </p:pic>
    </p:spTree>
    <p:extLst>
      <p:ext uri="{BB962C8B-B14F-4D97-AF65-F5344CB8AC3E}">
        <p14:creationId xmlns:p14="http://schemas.microsoft.com/office/powerpoint/2010/main" val="1366796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1500" y="1039411"/>
            <a:ext cx="4425582"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Layer Normalization (Hinton) </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sp>
        <p:nvSpPr>
          <p:cNvPr id="2" name="TextBox 1"/>
          <p:cNvSpPr txBox="1"/>
          <p:nvPr/>
        </p:nvSpPr>
        <p:spPr>
          <a:xfrm>
            <a:off x="209700" y="1885889"/>
            <a:ext cx="5078235" cy="830997"/>
          </a:xfrm>
          <a:prstGeom prst="rect">
            <a:avLst/>
          </a:prstGeom>
          <a:noFill/>
        </p:spPr>
        <p:txBody>
          <a:bodyPr wrap="square" rtlCol="0">
            <a:spAutoFit/>
          </a:bodyPr>
          <a:lstStyle/>
          <a:p>
            <a:r>
              <a:rPr lang="en-US" sz="2400" dirty="0"/>
              <a:t>Layer normalization normalizes the inputs across the features.</a:t>
            </a:r>
          </a:p>
        </p:txBody>
      </p:sp>
      <p:pic>
        <p:nvPicPr>
          <p:cNvPr id="5" name="Picture 4"/>
          <p:cNvPicPr>
            <a:picLocks noChangeAspect="1"/>
          </p:cNvPicPr>
          <p:nvPr/>
        </p:nvPicPr>
        <p:blipFill>
          <a:blip r:embed="rId3"/>
          <a:stretch>
            <a:fillRect/>
          </a:stretch>
        </p:blipFill>
        <p:spPr>
          <a:xfrm>
            <a:off x="5792200" y="1506822"/>
            <a:ext cx="6399800" cy="4641296"/>
          </a:xfrm>
          <a:prstGeom prst="rect">
            <a:avLst/>
          </a:prstGeom>
        </p:spPr>
      </p:pic>
      <p:pic>
        <p:nvPicPr>
          <p:cNvPr id="6" name="Picture 5" descr="Screen Shot 2020-01-12 at 1.13.2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954538"/>
            <a:ext cx="5792200" cy="3399991"/>
          </a:xfrm>
          <a:prstGeom prst="rect">
            <a:avLst/>
          </a:prstGeom>
        </p:spPr>
      </p:pic>
    </p:spTree>
    <p:extLst>
      <p:ext uri="{BB962C8B-B14F-4D97-AF65-F5344CB8AC3E}">
        <p14:creationId xmlns:p14="http://schemas.microsoft.com/office/powerpoint/2010/main" val="15600333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100970" y="-143689"/>
            <a:ext cx="5308774" cy="789960"/>
          </a:xfrm>
          <a:prstGeom prst="rect">
            <a:avLst/>
          </a:prstGeom>
        </p:spPr>
        <p:txBody>
          <a:bodyPr wrap="square">
            <a:spAutoFit/>
          </a:bodyPr>
          <a:lstStyle/>
          <a:p>
            <a:pPr>
              <a:lnSpc>
                <a:spcPct val="150000"/>
              </a:lnSpc>
            </a:pPr>
            <a:r>
              <a:rPr lang="en-CA" altLang="zh-CN" sz="3200" dirty="0">
                <a:solidFill>
                  <a:srgbClr val="FF0000"/>
                </a:solidFill>
                <a:latin typeface="Microsoft YaHei" panose="020B0503020204020204" pitchFamily="34" charset="-122"/>
                <a:ea typeface="Microsoft YaHei" panose="020B0503020204020204" pitchFamily="34" charset="-122"/>
              </a:rPr>
              <a:t>The complete transformer</a:t>
            </a:r>
            <a:endParaRPr lang="en-US" altLang="zh-CN" sz="3200" dirty="0">
              <a:solidFill>
                <a:srgbClr val="FF0000"/>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5" name="Picture 4"/>
          <p:cNvPicPr>
            <a:picLocks noChangeAspect="1"/>
          </p:cNvPicPr>
          <p:nvPr/>
        </p:nvPicPr>
        <p:blipFill>
          <a:blip r:embed="rId3"/>
          <a:stretch>
            <a:fillRect/>
          </a:stretch>
        </p:blipFill>
        <p:spPr>
          <a:xfrm>
            <a:off x="2076204" y="774762"/>
            <a:ext cx="10144835" cy="5764274"/>
          </a:xfrm>
          <a:prstGeom prst="rect">
            <a:avLst/>
          </a:prstGeom>
        </p:spPr>
      </p:pic>
      <p:sp>
        <p:nvSpPr>
          <p:cNvPr id="6" name="TextBox 5"/>
          <p:cNvSpPr txBox="1"/>
          <p:nvPr/>
        </p:nvSpPr>
        <p:spPr>
          <a:xfrm>
            <a:off x="-41571" y="1443252"/>
            <a:ext cx="2292846" cy="3416320"/>
          </a:xfrm>
          <a:prstGeom prst="rect">
            <a:avLst/>
          </a:prstGeom>
          <a:noFill/>
        </p:spPr>
        <p:txBody>
          <a:bodyPr wrap="square" rtlCol="0">
            <a:spAutoFit/>
          </a:bodyPr>
          <a:lstStyle/>
          <a:p>
            <a:r>
              <a:rPr lang="en-US" sz="2400" dirty="0">
                <a:solidFill>
                  <a:srgbClr val="FF0000"/>
                </a:solidFill>
              </a:rPr>
              <a:t>The encoder-decoder attention </a:t>
            </a:r>
            <a:r>
              <a:rPr lang="en-US" sz="2400" dirty="0"/>
              <a:t>is just like self attention, except it uses K, V from the top of encoder output, and its own Q</a:t>
            </a:r>
          </a:p>
        </p:txBody>
      </p:sp>
    </p:spTree>
    <p:extLst>
      <p:ext uri="{BB962C8B-B14F-4D97-AF65-F5344CB8AC3E}">
        <p14:creationId xmlns:p14="http://schemas.microsoft.com/office/powerpoint/2010/main" val="194916303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2051" y="1401502"/>
            <a:ext cx="8718406" cy="2797048"/>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Note: In decoder, the input is “</a:t>
            </a:r>
            <a:r>
              <a:rPr lang="en-CA" altLang="zh-CN" sz="2400" dirty="0" err="1">
                <a:solidFill>
                  <a:srgbClr val="2E4864"/>
                </a:solidFill>
                <a:latin typeface="Microsoft YaHei" panose="020B0503020204020204" pitchFamily="34" charset="-122"/>
                <a:ea typeface="Microsoft YaHei" panose="020B0503020204020204" pitchFamily="34" charset="-122"/>
              </a:rPr>
              <a:t>incomplete”when</a:t>
            </a:r>
            <a:r>
              <a:rPr lang="en-CA" altLang="zh-CN" sz="2400" dirty="0">
                <a:solidFill>
                  <a:srgbClr val="2E4864"/>
                </a:solidFill>
                <a:latin typeface="Microsoft YaHei" panose="020B0503020204020204" pitchFamily="34" charset="-122"/>
                <a:ea typeface="Microsoft YaHei" panose="020B0503020204020204" pitchFamily="34" charset="-122"/>
              </a:rPr>
              <a:t> calculating self-attention.</a:t>
            </a:r>
          </a:p>
          <a:p>
            <a:pPr>
              <a:lnSpc>
                <a:spcPct val="150000"/>
              </a:lnSpc>
            </a:pPr>
            <a:endParaRPr lang="en-CA" altLang="zh-CN" sz="2400" dirty="0">
              <a:solidFill>
                <a:srgbClr val="2E4864"/>
              </a:solidFill>
              <a:latin typeface="Microsoft YaHei" panose="020B0503020204020204" pitchFamily="34" charset="-122"/>
              <a:ea typeface="Microsoft YaHei" panose="020B0503020204020204" pitchFamily="34" charset="-122"/>
            </a:endParaRPr>
          </a:p>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The solution is to set future unknown values with “-</a:t>
            </a:r>
            <a:r>
              <a:rPr lang="en-CA" altLang="zh-CN" sz="2400" dirty="0" err="1">
                <a:solidFill>
                  <a:srgbClr val="2E4864"/>
                </a:solidFill>
                <a:latin typeface="Microsoft YaHei" panose="020B0503020204020204" pitchFamily="34" charset="-122"/>
                <a:ea typeface="Microsoft YaHei" panose="020B0503020204020204" pitchFamily="34" charset="-122"/>
              </a:rPr>
              <a:t>inf</a:t>
            </a:r>
            <a:r>
              <a:rPr lang="en-CA" altLang="zh-CN" sz="2400" dirty="0">
                <a:solidFill>
                  <a:srgbClr val="2E4864"/>
                </a:solidFill>
                <a:latin typeface="Microsoft YaHei" panose="020B0503020204020204" pitchFamily="34" charset="-122"/>
                <a:ea typeface="Microsoft YaHei" panose="020B0503020204020204" pitchFamily="34" charset="-122"/>
              </a:rPr>
              <a:t>”.</a:t>
            </a:r>
          </a:p>
          <a:p>
            <a:pPr>
              <a:lnSpc>
                <a:spcPct val="150000"/>
              </a:lnSpc>
            </a:pPr>
            <a:endParaRPr lang="en-CA"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spTree>
    <p:extLst>
      <p:ext uri="{BB962C8B-B14F-4D97-AF65-F5344CB8AC3E}">
        <p14:creationId xmlns:p14="http://schemas.microsoft.com/office/powerpoint/2010/main" val="131310000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2052" y="1401502"/>
            <a:ext cx="2056348" cy="2243050"/>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Decoder's</a:t>
            </a:r>
          </a:p>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Output</a:t>
            </a:r>
          </a:p>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Linear</a:t>
            </a:r>
          </a:p>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Layer</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3" name="Picture 2"/>
          <p:cNvPicPr>
            <a:picLocks noChangeAspect="1"/>
          </p:cNvPicPr>
          <p:nvPr/>
        </p:nvPicPr>
        <p:blipFill>
          <a:blip r:embed="rId3"/>
          <a:stretch>
            <a:fillRect/>
          </a:stretch>
        </p:blipFill>
        <p:spPr>
          <a:xfrm>
            <a:off x="2572514" y="647952"/>
            <a:ext cx="9619486" cy="6210048"/>
          </a:xfrm>
          <a:prstGeom prst="rect">
            <a:avLst/>
          </a:prstGeom>
        </p:spPr>
      </p:pic>
    </p:spTree>
    <p:extLst>
      <p:ext uri="{BB962C8B-B14F-4D97-AF65-F5344CB8AC3E}">
        <p14:creationId xmlns:p14="http://schemas.microsoft.com/office/powerpoint/2010/main" val="148125680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82052" y="1401502"/>
            <a:ext cx="1843378" cy="2277547"/>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Decoder’s</a:t>
            </a:r>
          </a:p>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Output</a:t>
            </a:r>
          </a:p>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Linear</a:t>
            </a:r>
          </a:p>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Layer</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5" name="Picture 4" descr="Screen Shot 2020-01-18 at 11.10.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8" y="720712"/>
            <a:ext cx="12192000" cy="6186089"/>
          </a:xfrm>
          <a:prstGeom prst="rect">
            <a:avLst/>
          </a:prstGeom>
        </p:spPr>
      </p:pic>
      <p:sp>
        <p:nvSpPr>
          <p:cNvPr id="6" name="TextBox 5"/>
          <p:cNvSpPr txBox="1"/>
          <p:nvPr/>
        </p:nvSpPr>
        <p:spPr>
          <a:xfrm>
            <a:off x="10063383" y="2828834"/>
            <a:ext cx="2124500" cy="830997"/>
          </a:xfrm>
          <a:prstGeom prst="rect">
            <a:avLst/>
          </a:prstGeom>
          <a:noFill/>
        </p:spPr>
        <p:txBody>
          <a:bodyPr wrap="none" rtlCol="0">
            <a:spAutoFit/>
          </a:bodyPr>
          <a:lstStyle/>
          <a:p>
            <a:r>
              <a:rPr lang="en-US" sz="2400" dirty="0"/>
              <a:t>But what about</a:t>
            </a:r>
          </a:p>
          <a:p>
            <a:r>
              <a:rPr lang="en-US" sz="2400" dirty="0"/>
              <a:t>Self-attention?</a:t>
            </a:r>
          </a:p>
        </p:txBody>
      </p:sp>
      <p:sp>
        <p:nvSpPr>
          <p:cNvPr id="7" name="TextBox 6"/>
          <p:cNvSpPr txBox="1"/>
          <p:nvPr/>
        </p:nvSpPr>
        <p:spPr>
          <a:xfrm>
            <a:off x="4979616" y="178074"/>
            <a:ext cx="1821532" cy="461665"/>
          </a:xfrm>
          <a:prstGeom prst="rect">
            <a:avLst/>
          </a:prstGeom>
          <a:noFill/>
        </p:spPr>
        <p:txBody>
          <a:bodyPr wrap="none" rtlCol="0">
            <a:spAutoFit/>
          </a:bodyPr>
          <a:lstStyle/>
          <a:p>
            <a:r>
              <a:rPr lang="en-US" sz="2400" dirty="0"/>
              <a:t>How it works</a:t>
            </a:r>
          </a:p>
        </p:txBody>
      </p:sp>
    </p:spTree>
    <p:extLst>
      <p:ext uri="{BB962C8B-B14F-4D97-AF65-F5344CB8AC3E}">
        <p14:creationId xmlns:p14="http://schemas.microsoft.com/office/powerpoint/2010/main" val="300369823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23222" y="926463"/>
            <a:ext cx="5159547"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Training and the Loss Function</a:t>
            </a: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sp>
        <p:nvSpPr>
          <p:cNvPr id="6" name="TextBox 5"/>
          <p:cNvSpPr txBox="1"/>
          <p:nvPr/>
        </p:nvSpPr>
        <p:spPr>
          <a:xfrm>
            <a:off x="9678549" y="2905808"/>
            <a:ext cx="2513451" cy="3785652"/>
          </a:xfrm>
          <a:prstGeom prst="rect">
            <a:avLst/>
          </a:prstGeom>
          <a:noFill/>
        </p:spPr>
        <p:txBody>
          <a:bodyPr wrap="square" rtlCol="0">
            <a:spAutoFit/>
          </a:bodyPr>
          <a:lstStyle/>
          <a:p>
            <a:r>
              <a:rPr lang="en-US" sz="2400" dirty="0"/>
              <a:t>We can use cross</a:t>
            </a:r>
          </a:p>
          <a:p>
            <a:r>
              <a:rPr lang="en-US" sz="2400" dirty="0"/>
              <a:t>Entropy.</a:t>
            </a:r>
          </a:p>
          <a:p>
            <a:endParaRPr lang="en-US" sz="2400" dirty="0"/>
          </a:p>
          <a:p>
            <a:r>
              <a:rPr lang="en-US" sz="2400" dirty="0"/>
              <a:t>We can also optimize two words at a time: using BEAM search: keep a few alternatives for the first word.</a:t>
            </a:r>
          </a:p>
        </p:txBody>
      </p:sp>
      <p:pic>
        <p:nvPicPr>
          <p:cNvPr id="2" name="Picture 1"/>
          <p:cNvPicPr>
            <a:picLocks noChangeAspect="1"/>
          </p:cNvPicPr>
          <p:nvPr/>
        </p:nvPicPr>
        <p:blipFill>
          <a:blip r:embed="rId3"/>
          <a:stretch>
            <a:fillRect/>
          </a:stretch>
        </p:blipFill>
        <p:spPr>
          <a:xfrm>
            <a:off x="970298" y="1699422"/>
            <a:ext cx="8436495" cy="4600505"/>
          </a:xfrm>
          <a:prstGeom prst="rect">
            <a:avLst/>
          </a:prstGeom>
        </p:spPr>
      </p:pic>
    </p:spTree>
    <p:extLst>
      <p:ext uri="{BB962C8B-B14F-4D97-AF65-F5344CB8AC3E}">
        <p14:creationId xmlns:p14="http://schemas.microsoft.com/office/powerpoint/2010/main" val="32791296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itle 1"/>
          <p:cNvSpPr>
            <a:spLocks noGrp="1"/>
          </p:cNvSpPr>
          <p:nvPr>
            <p:ph type="title"/>
          </p:nvPr>
        </p:nvSpPr>
        <p:spPr>
          <a:xfrm>
            <a:off x="2152650" y="-30956"/>
            <a:ext cx="7886700" cy="1325563"/>
          </a:xfrm>
        </p:spPr>
        <p:txBody>
          <a:bodyPr/>
          <a:lstStyle/>
          <a:p>
            <a:r>
              <a:rPr lang="en-US" altLang="en-US" b="1" dirty="0">
                <a:solidFill>
                  <a:srgbClr val="0070C0"/>
                </a:solidFill>
              </a:rPr>
              <a:t>Convolutional activation features</a:t>
            </a:r>
          </a:p>
        </p:txBody>
      </p:sp>
      <p:sp>
        <p:nvSpPr>
          <p:cNvPr id="70660" name="Content Placeholder 2"/>
          <p:cNvSpPr>
            <a:spLocks noGrp="1"/>
          </p:cNvSpPr>
          <p:nvPr>
            <p:ph idx="1"/>
          </p:nvPr>
        </p:nvSpPr>
        <p:spPr/>
        <p:txBody>
          <a:bodyPr/>
          <a:lstStyle/>
          <a:p>
            <a:endParaRPr lang="en-US" altLang="en-US"/>
          </a:p>
          <a:p>
            <a:endParaRPr lang="en-US" altLang="en-US"/>
          </a:p>
        </p:txBody>
      </p:sp>
      <p:pic>
        <p:nvPicPr>
          <p:cNvPr id="7066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3863" y="1625984"/>
            <a:ext cx="8804275" cy="302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5"/>
          <p:cNvSpPr>
            <a:spLocks noChangeArrowheads="1"/>
          </p:cNvSpPr>
          <p:nvPr/>
        </p:nvSpPr>
        <p:spPr bwMode="auto">
          <a:xfrm>
            <a:off x="4126706" y="6307885"/>
            <a:ext cx="3938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dirty="0">
                <a:latin typeface="Arial" panose="020B0604020202020204" pitchFamily="34" charset="0"/>
              </a:rPr>
              <a:t>[</a:t>
            </a:r>
            <a:r>
              <a:rPr lang="en-US" altLang="en-US" sz="2400" dirty="0">
                <a:latin typeface="Arial" panose="020B0604020202020204" pitchFamily="34" charset="0"/>
                <a:hlinkClick r:id="rId3"/>
              </a:rPr>
              <a:t>Donahue et al. ICML 2013</a:t>
            </a:r>
            <a:r>
              <a:rPr lang="en-US" altLang="en-US" sz="2400" dirty="0">
                <a:latin typeface="Arial" panose="020B0604020202020204" pitchFamily="34" charset="0"/>
              </a:rPr>
              <a:t>]</a:t>
            </a:r>
          </a:p>
        </p:txBody>
      </p:sp>
      <p:sp>
        <p:nvSpPr>
          <p:cNvPr id="2" name="TextBox 1">
            <a:extLst>
              <a:ext uri="{FF2B5EF4-FFF2-40B4-BE49-F238E27FC236}">
                <a16:creationId xmlns:a16="http://schemas.microsoft.com/office/drawing/2014/main" id="{D52414A8-A3F7-456F-BE22-D6FF658E45FB}"/>
              </a:ext>
            </a:extLst>
          </p:cNvPr>
          <p:cNvSpPr txBox="1"/>
          <p:nvPr/>
        </p:nvSpPr>
        <p:spPr>
          <a:xfrm>
            <a:off x="2550695" y="4981074"/>
            <a:ext cx="7488655" cy="1200329"/>
          </a:xfrm>
          <a:prstGeom prst="rect">
            <a:avLst/>
          </a:prstGeom>
          <a:noFill/>
        </p:spPr>
        <p:txBody>
          <a:bodyPr wrap="square" rtlCol="0">
            <a:spAutoFit/>
          </a:bodyPr>
          <a:lstStyle/>
          <a:p>
            <a:r>
              <a:rPr lang="en-US" b="1" dirty="0"/>
              <a:t>Some Common Open Source Convolutional Models with Features</a:t>
            </a:r>
          </a:p>
          <a:p>
            <a:r>
              <a:rPr lang="en-US" b="1" dirty="0"/>
              <a:t>LLC</a:t>
            </a:r>
            <a:r>
              <a:rPr lang="en-US" dirty="0"/>
              <a:t> –</a:t>
            </a:r>
          </a:p>
          <a:p>
            <a:r>
              <a:rPr lang="en-US" b="1" dirty="0"/>
              <a:t>GIST</a:t>
            </a:r>
            <a:r>
              <a:rPr lang="en-US" dirty="0"/>
              <a:t>- Efficient Data Encoding for Deep Neural Network Training</a:t>
            </a:r>
          </a:p>
          <a:p>
            <a:r>
              <a:rPr lang="en-US" b="1" dirty="0" err="1"/>
              <a:t>DeCAF</a:t>
            </a:r>
            <a:r>
              <a:rPr lang="en-US" dirty="0"/>
              <a:t> – Deep Convolutional Activation Features</a:t>
            </a:r>
          </a:p>
        </p:txBody>
      </p:sp>
      <p:sp>
        <p:nvSpPr>
          <p:cNvPr id="3" name="TextBox 2">
            <a:extLst>
              <a:ext uri="{FF2B5EF4-FFF2-40B4-BE49-F238E27FC236}">
                <a16:creationId xmlns:a16="http://schemas.microsoft.com/office/drawing/2014/main" id="{7633F1C5-E528-463E-97F2-92D960FC4D6A}"/>
              </a:ext>
            </a:extLst>
          </p:cNvPr>
          <p:cNvSpPr txBox="1"/>
          <p:nvPr/>
        </p:nvSpPr>
        <p:spPr>
          <a:xfrm>
            <a:off x="2057400" y="1294607"/>
            <a:ext cx="8157411" cy="369332"/>
          </a:xfrm>
          <a:prstGeom prst="rect">
            <a:avLst/>
          </a:prstGeom>
          <a:noFill/>
        </p:spPr>
        <p:txBody>
          <a:bodyPr wrap="square" rtlCol="0">
            <a:spAutoFit/>
          </a:bodyPr>
          <a:lstStyle/>
          <a:p>
            <a:r>
              <a:rPr lang="en-US" b="1" dirty="0"/>
              <a:t>Can Features from CNN be used for Generic Tasks?</a:t>
            </a:r>
          </a:p>
        </p:txBody>
      </p:sp>
    </p:spTree>
    <p:extLst>
      <p:ext uri="{BB962C8B-B14F-4D97-AF65-F5344CB8AC3E}">
        <p14:creationId xmlns:p14="http://schemas.microsoft.com/office/powerpoint/2010/main" val="1477723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sp>
        <p:nvSpPr>
          <p:cNvPr id="20" name="Title 1"/>
          <p:cNvSpPr txBox="1">
            <a:spLocks/>
          </p:cNvSpPr>
          <p:nvPr/>
        </p:nvSpPr>
        <p:spPr>
          <a:xfrm>
            <a:off x="1392291" y="1044178"/>
            <a:ext cx="9902565" cy="740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rial" charset="0"/>
                <a:cs typeface="Arial" charset="0"/>
              </a:rPr>
              <a:t>Cross Entropy and KL (</a:t>
            </a:r>
            <a:r>
              <a:rPr lang="en-US" sz="3200" dirty="0" err="1">
                <a:latin typeface="Arial" charset="0"/>
                <a:cs typeface="Arial" charset="0"/>
              </a:rPr>
              <a:t>Kullback-Leibler</a:t>
            </a:r>
            <a:r>
              <a:rPr lang="en-US" sz="3200" dirty="0">
                <a:latin typeface="Arial" charset="0"/>
                <a:cs typeface="Arial" charset="0"/>
              </a:rPr>
              <a:t>) divergence</a:t>
            </a:r>
          </a:p>
        </p:txBody>
      </p:sp>
      <p:sp>
        <p:nvSpPr>
          <p:cNvPr id="22" name="Content Placeholder 2"/>
          <p:cNvSpPr txBox="1">
            <a:spLocks/>
          </p:cNvSpPr>
          <p:nvPr/>
        </p:nvSpPr>
        <p:spPr>
          <a:xfrm>
            <a:off x="478798" y="2195020"/>
            <a:ext cx="11446231" cy="42901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FF0000"/>
                </a:solidFill>
                <a:latin typeface="Arial" charset="0"/>
                <a:cs typeface="Arial" charset="0"/>
              </a:rPr>
              <a:t>Entropy</a:t>
            </a:r>
            <a:r>
              <a:rPr lang="en-US" sz="2400" dirty="0">
                <a:latin typeface="Arial" charset="0"/>
                <a:cs typeface="Arial" charset="0"/>
              </a:rPr>
              <a:t>: E(P) = - </a:t>
            </a:r>
            <a:r>
              <a:rPr lang="en-US" sz="2400" dirty="0" err="1">
                <a:latin typeface="Arial" charset="0"/>
                <a:cs typeface="Arial" charset="0"/>
              </a:rPr>
              <a:t>Σ</a:t>
            </a:r>
            <a:r>
              <a:rPr lang="en-US" sz="2400" baseline="-25000" dirty="0" err="1">
                <a:latin typeface="Arial" charset="0"/>
                <a:cs typeface="Arial" charset="0"/>
              </a:rPr>
              <a:t>i</a:t>
            </a:r>
            <a:r>
              <a:rPr lang="en-US" sz="2400" dirty="0" err="1">
                <a:latin typeface="Arial" charset="0"/>
                <a:cs typeface="Arial" charset="0"/>
              </a:rPr>
              <a:t>P</a:t>
            </a:r>
            <a:r>
              <a:rPr lang="en-US" sz="2400" dirty="0">
                <a:latin typeface="Arial" charset="0"/>
                <a:cs typeface="Arial" charset="0"/>
              </a:rPr>
              <a:t>(</a:t>
            </a:r>
            <a:r>
              <a:rPr lang="en-US" sz="2400" dirty="0" err="1">
                <a:latin typeface="Arial" charset="0"/>
                <a:cs typeface="Arial" charset="0"/>
              </a:rPr>
              <a:t>i</a:t>
            </a:r>
            <a:r>
              <a:rPr lang="en-US" sz="2400" dirty="0">
                <a:latin typeface="Arial" charset="0"/>
                <a:cs typeface="Arial" charset="0"/>
              </a:rPr>
              <a:t>)</a:t>
            </a:r>
            <a:r>
              <a:rPr lang="en-US" sz="2400" dirty="0" err="1">
                <a:latin typeface="Arial" charset="0"/>
                <a:cs typeface="Arial" charset="0"/>
              </a:rPr>
              <a:t>logP</a:t>
            </a:r>
            <a:r>
              <a:rPr lang="en-US" sz="2400" dirty="0">
                <a:latin typeface="Arial" charset="0"/>
                <a:cs typeface="Arial" charset="0"/>
              </a:rPr>
              <a:t>(</a:t>
            </a:r>
            <a:r>
              <a:rPr lang="en-US" sz="2400" dirty="0" err="1">
                <a:latin typeface="Arial" charset="0"/>
                <a:cs typeface="Arial" charset="0"/>
              </a:rPr>
              <a:t>i</a:t>
            </a:r>
            <a:r>
              <a:rPr lang="en-US" sz="2400" dirty="0">
                <a:latin typeface="Arial" charset="0"/>
                <a:cs typeface="Arial" charset="0"/>
              </a:rPr>
              <a:t>) - expected prefix-free code length (also optimal)</a:t>
            </a:r>
          </a:p>
          <a:p>
            <a:r>
              <a:rPr lang="en-US" sz="2400" dirty="0">
                <a:solidFill>
                  <a:srgbClr val="FF0000"/>
                </a:solidFill>
                <a:latin typeface="Arial" charset="0"/>
                <a:cs typeface="Arial" charset="0"/>
              </a:rPr>
              <a:t>Cross Entropy</a:t>
            </a:r>
            <a:r>
              <a:rPr lang="en-US" sz="2400" dirty="0">
                <a:latin typeface="Arial" charset="0"/>
                <a:cs typeface="Arial" charset="0"/>
              </a:rPr>
              <a:t>: C(P) = - </a:t>
            </a:r>
            <a:r>
              <a:rPr lang="en-US" sz="2400" dirty="0" err="1">
                <a:latin typeface="Arial" charset="0"/>
                <a:cs typeface="Arial" charset="0"/>
              </a:rPr>
              <a:t>Σ</a:t>
            </a:r>
            <a:r>
              <a:rPr lang="en-US" sz="2400" baseline="-25000" dirty="0" err="1">
                <a:latin typeface="Arial" charset="0"/>
                <a:cs typeface="Arial" charset="0"/>
              </a:rPr>
              <a:t>i</a:t>
            </a:r>
            <a:r>
              <a:rPr lang="en-US" sz="2400" dirty="0" err="1">
                <a:latin typeface="Arial" charset="0"/>
                <a:cs typeface="Arial" charset="0"/>
              </a:rPr>
              <a:t>P</a:t>
            </a:r>
            <a:r>
              <a:rPr lang="en-US" sz="2400" dirty="0">
                <a:latin typeface="Arial" charset="0"/>
                <a:cs typeface="Arial" charset="0"/>
              </a:rPr>
              <a:t>(</a:t>
            </a:r>
            <a:r>
              <a:rPr lang="en-US" sz="2400" dirty="0" err="1">
                <a:latin typeface="Arial" charset="0"/>
                <a:cs typeface="Arial" charset="0"/>
              </a:rPr>
              <a:t>i</a:t>
            </a:r>
            <a:r>
              <a:rPr lang="en-US" sz="2400" dirty="0">
                <a:latin typeface="Arial" charset="0"/>
                <a:cs typeface="Arial" charset="0"/>
              </a:rPr>
              <a:t>) log Q(</a:t>
            </a:r>
            <a:r>
              <a:rPr lang="en-US" sz="2400" dirty="0" err="1">
                <a:latin typeface="Arial" charset="0"/>
                <a:cs typeface="Arial" charset="0"/>
              </a:rPr>
              <a:t>i</a:t>
            </a:r>
            <a:r>
              <a:rPr lang="en-US" sz="2400" dirty="0">
                <a:latin typeface="Arial" charset="0"/>
                <a:cs typeface="Arial" charset="0"/>
              </a:rPr>
              <a:t>) – expected coding </a:t>
            </a:r>
          </a:p>
          <a:p>
            <a:pPr>
              <a:buFont typeface="Wingdings" charset="0"/>
              <a:buNone/>
            </a:pPr>
            <a:r>
              <a:rPr lang="en-US" sz="2400" dirty="0">
                <a:latin typeface="Arial" charset="0"/>
                <a:cs typeface="Arial" charset="0"/>
              </a:rPr>
              <a:t>                                                                   length using optimal code for Q</a:t>
            </a:r>
          </a:p>
          <a:p>
            <a:r>
              <a:rPr lang="en-US" sz="2400" dirty="0">
                <a:solidFill>
                  <a:srgbClr val="FF0000"/>
                </a:solidFill>
                <a:latin typeface="Arial" charset="0"/>
                <a:cs typeface="Arial" charset="0"/>
              </a:rPr>
              <a:t>KL divergence:</a:t>
            </a:r>
          </a:p>
          <a:p>
            <a:pPr marL="0" indent="0">
              <a:buNone/>
            </a:pPr>
            <a:r>
              <a:rPr lang="en-US" sz="2400" dirty="0">
                <a:solidFill>
                  <a:srgbClr val="FF0000"/>
                </a:solidFill>
                <a:latin typeface="Arial" charset="0"/>
                <a:cs typeface="Arial" charset="0"/>
              </a:rPr>
              <a:t>      D</a:t>
            </a:r>
            <a:r>
              <a:rPr lang="en-US" sz="2400" baseline="-25000" dirty="0">
                <a:solidFill>
                  <a:srgbClr val="FF0000"/>
                </a:solidFill>
                <a:latin typeface="Arial" charset="0"/>
                <a:cs typeface="Arial" charset="0"/>
              </a:rPr>
              <a:t>KL</a:t>
            </a:r>
            <a:r>
              <a:rPr lang="en-US" sz="2400" dirty="0">
                <a:solidFill>
                  <a:srgbClr val="FF0000"/>
                </a:solidFill>
                <a:latin typeface="Arial" charset="0"/>
                <a:cs typeface="Arial" charset="0"/>
              </a:rPr>
              <a:t>(P || Q) </a:t>
            </a:r>
            <a:r>
              <a:rPr lang="en-US" sz="2400" dirty="0">
                <a:latin typeface="Arial" charset="0"/>
                <a:cs typeface="Arial" charset="0"/>
              </a:rPr>
              <a:t>= </a:t>
            </a:r>
            <a:r>
              <a:rPr lang="en-US" sz="2400" dirty="0" err="1">
                <a:latin typeface="Arial" charset="0"/>
                <a:cs typeface="Arial" charset="0"/>
              </a:rPr>
              <a:t>Σ</a:t>
            </a:r>
            <a:r>
              <a:rPr lang="en-US" sz="2400" baseline="-25000" dirty="0" err="1">
                <a:latin typeface="Arial" charset="0"/>
                <a:cs typeface="Arial" charset="0"/>
              </a:rPr>
              <a:t>i</a:t>
            </a:r>
            <a:r>
              <a:rPr lang="en-US" sz="2400" dirty="0" err="1">
                <a:latin typeface="Arial" charset="0"/>
                <a:cs typeface="Arial" charset="0"/>
              </a:rPr>
              <a:t>P</a:t>
            </a:r>
            <a:r>
              <a:rPr lang="en-US" sz="2400" dirty="0">
                <a:latin typeface="Arial" charset="0"/>
                <a:cs typeface="Arial" charset="0"/>
              </a:rPr>
              <a:t>(</a:t>
            </a:r>
            <a:r>
              <a:rPr lang="en-US" sz="2400" dirty="0" err="1">
                <a:latin typeface="Arial" charset="0"/>
                <a:cs typeface="Arial" charset="0"/>
              </a:rPr>
              <a:t>i</a:t>
            </a:r>
            <a:r>
              <a:rPr lang="en-US" sz="2400" dirty="0">
                <a:latin typeface="Arial" charset="0"/>
                <a:cs typeface="Arial" charset="0"/>
              </a:rPr>
              <a:t>)log[P(</a:t>
            </a:r>
            <a:r>
              <a:rPr lang="en-US" sz="2400" dirty="0" err="1">
                <a:latin typeface="Arial" charset="0"/>
                <a:cs typeface="Arial" charset="0"/>
              </a:rPr>
              <a:t>i</a:t>
            </a:r>
            <a:r>
              <a:rPr lang="en-US" sz="2400" dirty="0">
                <a:latin typeface="Arial" charset="0"/>
                <a:cs typeface="Arial" charset="0"/>
              </a:rPr>
              <a:t>)/Q(</a:t>
            </a:r>
            <a:r>
              <a:rPr lang="en-US" sz="2400" dirty="0" err="1">
                <a:latin typeface="Arial" charset="0"/>
                <a:cs typeface="Arial" charset="0"/>
              </a:rPr>
              <a:t>i</a:t>
            </a:r>
            <a:r>
              <a:rPr lang="en-US" sz="2400" dirty="0">
                <a:latin typeface="Arial" charset="0"/>
                <a:cs typeface="Arial" charset="0"/>
              </a:rPr>
              <a:t>)] = </a:t>
            </a:r>
            <a:r>
              <a:rPr lang="en-US" sz="2400" dirty="0" err="1">
                <a:latin typeface="Arial" charset="0"/>
                <a:cs typeface="Arial" charset="0"/>
              </a:rPr>
              <a:t>Σ</a:t>
            </a:r>
            <a:r>
              <a:rPr lang="en-US" sz="2400" baseline="-25000" dirty="0" err="1">
                <a:latin typeface="Arial" charset="0"/>
                <a:cs typeface="Arial" charset="0"/>
              </a:rPr>
              <a:t>i</a:t>
            </a:r>
            <a:r>
              <a:rPr lang="en-US" sz="2400" dirty="0" err="1">
                <a:latin typeface="Arial" charset="0"/>
                <a:cs typeface="Arial" charset="0"/>
              </a:rPr>
              <a:t>P</a:t>
            </a:r>
            <a:r>
              <a:rPr lang="en-US" sz="2400" dirty="0">
                <a:latin typeface="Arial" charset="0"/>
                <a:cs typeface="Arial" charset="0"/>
              </a:rPr>
              <a:t>(</a:t>
            </a:r>
            <a:r>
              <a:rPr lang="en-US" sz="2400" dirty="0" err="1">
                <a:latin typeface="Arial" charset="0"/>
                <a:cs typeface="Arial" charset="0"/>
              </a:rPr>
              <a:t>i</a:t>
            </a:r>
            <a:r>
              <a:rPr lang="en-US" sz="2400" dirty="0">
                <a:latin typeface="Arial" charset="0"/>
                <a:cs typeface="Arial" charset="0"/>
              </a:rPr>
              <a:t>)[</a:t>
            </a:r>
            <a:r>
              <a:rPr lang="en-US" sz="2400" dirty="0" err="1">
                <a:latin typeface="Arial" charset="0"/>
                <a:cs typeface="Arial" charset="0"/>
              </a:rPr>
              <a:t>logP</a:t>
            </a:r>
            <a:r>
              <a:rPr lang="en-US" sz="2400" dirty="0">
                <a:latin typeface="Arial" charset="0"/>
                <a:cs typeface="Arial" charset="0"/>
              </a:rPr>
              <a:t>(</a:t>
            </a:r>
            <a:r>
              <a:rPr lang="en-US" sz="2400" dirty="0" err="1">
                <a:latin typeface="Arial" charset="0"/>
                <a:cs typeface="Arial" charset="0"/>
              </a:rPr>
              <a:t>i</a:t>
            </a:r>
            <a:r>
              <a:rPr lang="en-US" sz="2400" dirty="0">
                <a:latin typeface="Arial" charset="0"/>
                <a:cs typeface="Arial" charset="0"/>
              </a:rPr>
              <a:t>) – </a:t>
            </a:r>
            <a:r>
              <a:rPr lang="en-US" sz="2400" dirty="0" err="1">
                <a:latin typeface="Arial" charset="0"/>
                <a:cs typeface="Arial" charset="0"/>
              </a:rPr>
              <a:t>logQ</a:t>
            </a:r>
            <a:r>
              <a:rPr lang="en-US" sz="2400" dirty="0">
                <a:latin typeface="Arial" charset="0"/>
                <a:cs typeface="Arial" charset="0"/>
              </a:rPr>
              <a:t>(</a:t>
            </a:r>
            <a:r>
              <a:rPr lang="en-US" sz="2400" dirty="0" err="1">
                <a:latin typeface="Arial" charset="0"/>
                <a:cs typeface="Arial" charset="0"/>
              </a:rPr>
              <a:t>i</a:t>
            </a:r>
            <a:r>
              <a:rPr lang="en-US" sz="2400" dirty="0">
                <a:latin typeface="Arial" charset="0"/>
                <a:cs typeface="Arial" charset="0"/>
              </a:rPr>
              <a:t>)], extra bits to code   </a:t>
            </a:r>
          </a:p>
          <a:p>
            <a:pPr marL="0" indent="0">
              <a:buNone/>
            </a:pPr>
            <a:r>
              <a:rPr lang="en-US" sz="2400" dirty="0">
                <a:latin typeface="Arial" charset="0"/>
                <a:cs typeface="Arial" charset="0"/>
              </a:rPr>
              <a:t>                                                           using Q rather than P</a:t>
            </a:r>
          </a:p>
          <a:p>
            <a:pPr marL="0" indent="0">
              <a:buNone/>
            </a:pPr>
            <a:endParaRPr lang="en-US" sz="2400" dirty="0">
              <a:latin typeface="Arial" charset="0"/>
              <a:cs typeface="Arial" charset="0"/>
            </a:endParaRPr>
          </a:p>
          <a:p>
            <a:pPr marL="0" indent="0">
              <a:buNone/>
            </a:pPr>
            <a:endParaRPr lang="en-US" sz="2400" dirty="0">
              <a:latin typeface="Arial" charset="0"/>
              <a:cs typeface="Arial" charset="0"/>
            </a:endParaRPr>
          </a:p>
          <a:p>
            <a:r>
              <a:rPr lang="en-US" sz="2400" dirty="0">
                <a:solidFill>
                  <a:srgbClr val="FF0000"/>
                </a:solidFill>
                <a:latin typeface="Arial" charset="0"/>
                <a:cs typeface="Arial" charset="0"/>
              </a:rPr>
              <a:t>JSD</a:t>
            </a:r>
            <a:r>
              <a:rPr lang="en-US" sz="2400" dirty="0">
                <a:latin typeface="Arial" charset="0"/>
                <a:cs typeface="Arial" charset="0"/>
              </a:rPr>
              <a:t>(P||Q) = ½ D</a:t>
            </a:r>
            <a:r>
              <a:rPr lang="en-US" sz="2400" baseline="-25000" dirty="0">
                <a:latin typeface="Arial" charset="0"/>
                <a:cs typeface="Arial" charset="0"/>
              </a:rPr>
              <a:t>KL</a:t>
            </a:r>
            <a:r>
              <a:rPr lang="en-US" sz="2400" dirty="0">
                <a:latin typeface="Arial" charset="0"/>
                <a:cs typeface="Arial" charset="0"/>
              </a:rPr>
              <a:t>(P||M)+ ½ D</a:t>
            </a:r>
            <a:r>
              <a:rPr lang="en-US" sz="2400" baseline="-25000" dirty="0">
                <a:latin typeface="Arial" charset="0"/>
                <a:cs typeface="Arial" charset="0"/>
              </a:rPr>
              <a:t>KL</a:t>
            </a:r>
            <a:r>
              <a:rPr lang="en-US" sz="2400" dirty="0">
                <a:latin typeface="Arial" charset="0"/>
                <a:cs typeface="Arial" charset="0"/>
              </a:rPr>
              <a:t>(Q||M), M= ½ (P+Q), symmetric KL</a:t>
            </a:r>
            <a:endParaRPr lang="en-US" sz="1800" dirty="0">
              <a:latin typeface="Arial" charset="0"/>
              <a:cs typeface="Arial" charset="0"/>
            </a:endParaRPr>
          </a:p>
          <a:p>
            <a:pPr>
              <a:buFont typeface="Wingdings" charset="0"/>
              <a:buNone/>
            </a:pPr>
            <a:r>
              <a:rPr lang="en-US" sz="2000" dirty="0">
                <a:latin typeface="Arial" charset="0"/>
                <a:cs typeface="Arial" charset="0"/>
              </a:rPr>
              <a:t>* JSD = Jensen-Shannon </a:t>
            </a:r>
            <a:r>
              <a:rPr lang="en-US" sz="2000" dirty="0" err="1">
                <a:latin typeface="Arial" charset="0"/>
                <a:cs typeface="Arial" charset="0"/>
              </a:rPr>
              <a:t>Divergency</a:t>
            </a:r>
            <a:r>
              <a:rPr lang="en-US" sz="2000" dirty="0">
                <a:latin typeface="Arial" charset="0"/>
                <a:cs typeface="Arial" charset="0"/>
              </a:rPr>
              <a:t> </a:t>
            </a:r>
          </a:p>
        </p:txBody>
      </p:sp>
    </p:spTree>
    <p:extLst>
      <p:ext uri="{BB962C8B-B14F-4D97-AF65-F5344CB8AC3E}">
        <p14:creationId xmlns:p14="http://schemas.microsoft.com/office/powerpoint/2010/main" val="68924224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985147" y="1228434"/>
            <a:ext cx="10155777" cy="615553"/>
          </a:xfrm>
          <a:prstGeom prst="rect">
            <a:avLst/>
          </a:prstGeom>
        </p:spPr>
        <p:txBody>
          <a:bodyPr wrap="square">
            <a:spAutoFit/>
          </a:bodyPr>
          <a:lstStyle/>
          <a:p>
            <a:pPr>
              <a:lnSpc>
                <a:spcPct val="150000"/>
              </a:lnSpc>
            </a:pPr>
            <a:r>
              <a:rPr lang="en-CA" altLang="zh-CN" sz="2400" dirty="0">
                <a:solidFill>
                  <a:srgbClr val="2E4864"/>
                </a:solidFill>
                <a:latin typeface="Microsoft YaHei" panose="020B0503020204020204" pitchFamily="34" charset="-122"/>
                <a:ea typeface="Microsoft YaHei" panose="020B0503020204020204" pitchFamily="34" charset="-122"/>
              </a:rPr>
              <a:t>Transformer Results</a:t>
            </a:r>
            <a:endParaRPr lang="en-US" altLang="zh-CN" sz="2400" dirty="0">
              <a:solidFill>
                <a:srgbClr val="2E4864"/>
              </a:solidFill>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5" name="Picture 4"/>
          <p:cNvPicPr>
            <a:picLocks noChangeAspect="1"/>
          </p:cNvPicPr>
          <p:nvPr/>
        </p:nvPicPr>
        <p:blipFill>
          <a:blip r:embed="rId3"/>
          <a:stretch>
            <a:fillRect/>
          </a:stretch>
        </p:blipFill>
        <p:spPr>
          <a:xfrm>
            <a:off x="2527300" y="2258707"/>
            <a:ext cx="7137400" cy="3225800"/>
          </a:xfrm>
          <a:prstGeom prst="rect">
            <a:avLst/>
          </a:prstGeom>
        </p:spPr>
      </p:pic>
    </p:spTree>
    <p:extLst>
      <p:ext uri="{BB962C8B-B14F-4D97-AF65-F5344CB8AC3E}">
        <p14:creationId xmlns:p14="http://schemas.microsoft.com/office/powerpoint/2010/main" val="165968783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043244" y="-38488"/>
            <a:ext cx="5308774" cy="662489"/>
          </a:xfrm>
          <a:prstGeom prst="rect">
            <a:avLst/>
          </a:prstGeom>
        </p:spPr>
        <p:txBody>
          <a:bodyPr wrap="square">
            <a:spAutoFit/>
          </a:bodyPr>
          <a:lstStyle/>
          <a:p>
            <a:pPr>
              <a:lnSpc>
                <a:spcPct val="150000"/>
              </a:lnSpc>
            </a:pPr>
            <a:r>
              <a:rPr lang="en-CA" altLang="zh-CN" sz="2800" dirty="0">
                <a:latin typeface="Microsoft YaHei" panose="020B0503020204020204" pitchFamily="34" charset="-122"/>
                <a:ea typeface="Microsoft YaHei" panose="020B0503020204020204" pitchFamily="34" charset="-122"/>
              </a:rPr>
              <a:t>Next Lecture</a:t>
            </a:r>
            <a:r>
              <a:rPr lang="en-CA" altLang="zh-CN" sz="2800">
                <a:latin typeface="Microsoft YaHei" panose="020B0503020204020204" pitchFamily="34" charset="-122"/>
                <a:ea typeface="Microsoft YaHei" panose="020B0503020204020204" pitchFamily="34" charset="-122"/>
              </a:rPr>
              <a:t>: Pretraining</a:t>
            </a:r>
            <a:endParaRPr lang="en-US" altLang="zh-CN" sz="2800" dirty="0">
              <a:latin typeface="Microsoft YaHei" panose="020B0503020204020204" pitchFamily="34" charset="-122"/>
              <a:ea typeface="Microsoft YaHei" panose="020B0503020204020204" pitchFamily="34" charset="-122"/>
            </a:endParaRPr>
          </a:p>
        </p:txBody>
      </p:sp>
      <p:cxnSp>
        <p:nvCxnSpPr>
          <p:cNvPr id="13" name="直接连接符 12"/>
          <p:cNvCxnSpPr/>
          <p:nvPr/>
        </p:nvCxnSpPr>
        <p:spPr>
          <a:xfrm>
            <a:off x="1392291" y="71153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文本框 5"/>
          <p:cNvSpPr txBox="1">
            <a:spLocks noChangeArrowheads="1"/>
          </p:cNvSpPr>
          <p:nvPr/>
        </p:nvSpPr>
        <p:spPr bwMode="auto">
          <a:xfrm>
            <a:off x="560032" y="371223"/>
            <a:ext cx="41289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600" dirty="0">
                <a:solidFill>
                  <a:schemeClr val="bg1"/>
                </a:solidFill>
                <a:latin typeface="方正兰亭黑_GBK"/>
                <a:ea typeface="方正兰亭黑_GBK"/>
              </a:rPr>
              <a:t>02</a:t>
            </a:r>
            <a:endParaRPr lang="zh-CN" altLang="en-US" sz="1600" dirty="0">
              <a:solidFill>
                <a:schemeClr val="bg1"/>
              </a:solidFill>
              <a:latin typeface="方正兰亭黑_GBK"/>
              <a:ea typeface="方正兰亭黑_GBK"/>
            </a:endParaRPr>
          </a:p>
        </p:txBody>
      </p:sp>
      <p:sp>
        <p:nvSpPr>
          <p:cNvPr id="24" name="文本框 5">
            <a:extLst>
              <a:ext uri="{FF2B5EF4-FFF2-40B4-BE49-F238E27FC236}">
                <a16:creationId xmlns:a16="http://schemas.microsoft.com/office/drawing/2014/main" id="{4648C912-CD17-4C23-9055-45F8E61C540A}"/>
              </a:ext>
            </a:extLst>
          </p:cNvPr>
          <p:cNvSpPr txBox="1">
            <a:spLocks noChangeArrowheads="1"/>
          </p:cNvSpPr>
          <p:nvPr/>
        </p:nvSpPr>
        <p:spPr bwMode="auto">
          <a:xfrm>
            <a:off x="1303741" y="271495"/>
            <a:ext cx="329103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CA" altLang="ja-JP" sz="2000" dirty="0">
                <a:solidFill>
                  <a:schemeClr val="accent1"/>
                </a:solidFill>
                <a:latin typeface="方正兰亭黑_GBK"/>
                <a:ea typeface="方正兰亭黑_GBK"/>
              </a:rPr>
              <a:t>Attention and Transformers</a:t>
            </a:r>
          </a:p>
        </p:txBody>
      </p:sp>
      <p:pic>
        <p:nvPicPr>
          <p:cNvPr id="5" name="Picture 4"/>
          <p:cNvPicPr>
            <a:picLocks noChangeAspect="1"/>
          </p:cNvPicPr>
          <p:nvPr/>
        </p:nvPicPr>
        <p:blipFill>
          <a:blip r:embed="rId3"/>
          <a:stretch>
            <a:fillRect/>
          </a:stretch>
        </p:blipFill>
        <p:spPr>
          <a:xfrm>
            <a:off x="2116583" y="891269"/>
            <a:ext cx="7485011" cy="4252967"/>
          </a:xfrm>
          <a:prstGeom prst="rect">
            <a:avLst/>
          </a:prstGeom>
        </p:spPr>
      </p:pic>
      <p:cxnSp>
        <p:nvCxnSpPr>
          <p:cNvPr id="3" name="Straight Arrow Connector 2"/>
          <p:cNvCxnSpPr/>
          <p:nvPr/>
        </p:nvCxnSpPr>
        <p:spPr>
          <a:xfrm flipH="1">
            <a:off x="2943975" y="5388257"/>
            <a:ext cx="684000" cy="547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347480" y="5869346"/>
            <a:ext cx="1136850" cy="646331"/>
          </a:xfrm>
          <a:prstGeom prst="rect">
            <a:avLst/>
          </a:prstGeom>
          <a:noFill/>
        </p:spPr>
        <p:txBody>
          <a:bodyPr wrap="none" rtlCol="0">
            <a:spAutoFit/>
          </a:bodyPr>
          <a:lstStyle/>
          <a:p>
            <a:r>
              <a:rPr lang="en-US" sz="3600" dirty="0"/>
              <a:t>BERT</a:t>
            </a:r>
          </a:p>
        </p:txBody>
      </p:sp>
      <p:cxnSp>
        <p:nvCxnSpPr>
          <p:cNvPr id="20" name="Straight Arrow Connector 19"/>
          <p:cNvCxnSpPr/>
          <p:nvPr/>
        </p:nvCxnSpPr>
        <p:spPr>
          <a:xfrm>
            <a:off x="7878849" y="5267057"/>
            <a:ext cx="876109" cy="547200"/>
          </a:xfrm>
          <a:prstGeom prst="straightConnector1">
            <a:avLst/>
          </a:prstGeom>
          <a:ln>
            <a:solidFill>
              <a:srgbClr val="FF0000"/>
            </a:solidFill>
            <a:tailEnd type="arrow"/>
          </a:ln>
          <a:scene3d>
            <a:camera prst="orthographicFront">
              <a:rot lat="0" lon="21594000" rev="0"/>
            </a:camera>
            <a:lightRig rig="threePt" dir="t"/>
          </a:scene3d>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70127" y="5869347"/>
            <a:ext cx="939380" cy="646331"/>
          </a:xfrm>
          <a:prstGeom prst="rect">
            <a:avLst/>
          </a:prstGeom>
          <a:noFill/>
        </p:spPr>
        <p:txBody>
          <a:bodyPr wrap="none" rtlCol="0">
            <a:spAutoFit/>
          </a:bodyPr>
          <a:lstStyle/>
          <a:p>
            <a:r>
              <a:rPr lang="en-US" sz="3600" dirty="0"/>
              <a:t>GPT</a:t>
            </a:r>
          </a:p>
        </p:txBody>
      </p:sp>
    </p:spTree>
    <p:extLst>
      <p:ext uri="{BB962C8B-B14F-4D97-AF65-F5344CB8AC3E}">
        <p14:creationId xmlns:p14="http://schemas.microsoft.com/office/powerpoint/2010/main" val="3590185793"/>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dirty="0">
                <a:solidFill>
                  <a:srgbClr val="0070C0"/>
                </a:solidFill>
              </a:rPr>
              <a:t>Transfer Learning</a:t>
            </a:r>
            <a:endParaRPr lang="en-US" b="1" dirty="0">
              <a:solidFill>
                <a:srgbClr val="0070C0"/>
              </a:solidFill>
            </a:endParaRPr>
          </a:p>
        </p:txBody>
      </p:sp>
      <p:pic>
        <p:nvPicPr>
          <p:cNvPr id="5" name="Content Placeholder 4">
            <a:extLst>
              <a:ext uri="{FF2B5EF4-FFF2-40B4-BE49-F238E27FC236}">
                <a16:creationId xmlns:a16="http://schemas.microsoft.com/office/drawing/2014/main" id="{57BC3162-8BE3-42D8-B210-8F508A59FB8F}"/>
              </a:ext>
            </a:extLst>
          </p:cNvPr>
          <p:cNvPicPr>
            <a:picLocks noGrp="1" noChangeAspect="1"/>
          </p:cNvPicPr>
          <p:nvPr>
            <p:ph idx="1"/>
          </p:nvPr>
        </p:nvPicPr>
        <p:blipFill>
          <a:blip r:embed="rId2"/>
          <a:stretch>
            <a:fillRect/>
          </a:stretch>
        </p:blipFill>
        <p:spPr>
          <a:xfrm>
            <a:off x="2130582" y="2702121"/>
            <a:ext cx="7930836" cy="2598345"/>
          </a:xfrm>
        </p:spPr>
      </p:pic>
    </p:spTree>
    <p:extLst>
      <p:ext uri="{BB962C8B-B14F-4D97-AF65-F5344CB8AC3E}">
        <p14:creationId xmlns:p14="http://schemas.microsoft.com/office/powerpoint/2010/main" val="754252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b="1" dirty="0">
                <a:solidFill>
                  <a:srgbClr val="0070C0"/>
                </a:solidFill>
              </a:rPr>
              <a:t>Transfer Learning</a:t>
            </a:r>
            <a:endParaRPr lang="en-US" b="1" dirty="0">
              <a:solidFill>
                <a:srgbClr val="0070C0"/>
              </a:solidFill>
            </a:endParaRPr>
          </a:p>
        </p:txBody>
      </p:sp>
      <p:pic>
        <p:nvPicPr>
          <p:cNvPr id="5" name="Content Placeholder 4">
            <a:extLst>
              <a:ext uri="{FF2B5EF4-FFF2-40B4-BE49-F238E27FC236}">
                <a16:creationId xmlns:a16="http://schemas.microsoft.com/office/drawing/2014/main" id="{C496CB46-9F8D-4D30-95B1-56CCD739EF80}"/>
              </a:ext>
            </a:extLst>
          </p:cNvPr>
          <p:cNvPicPr>
            <a:picLocks noGrp="1" noChangeAspect="1"/>
          </p:cNvPicPr>
          <p:nvPr>
            <p:ph idx="1"/>
          </p:nvPr>
        </p:nvPicPr>
        <p:blipFill>
          <a:blip r:embed="rId2"/>
          <a:stretch>
            <a:fillRect/>
          </a:stretch>
        </p:blipFill>
        <p:spPr>
          <a:xfrm>
            <a:off x="1985726" y="3014466"/>
            <a:ext cx="8220547" cy="1973655"/>
          </a:xfrm>
        </p:spPr>
      </p:pic>
    </p:spTree>
    <p:extLst>
      <p:ext uri="{BB962C8B-B14F-4D97-AF65-F5344CB8AC3E}">
        <p14:creationId xmlns:p14="http://schemas.microsoft.com/office/powerpoint/2010/main" val="1670979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70C0"/>
                </a:solidFill>
              </a:rPr>
              <a:t>When to fine tune your model?</a:t>
            </a:r>
          </a:p>
        </p:txBody>
      </p:sp>
      <p:sp>
        <p:nvSpPr>
          <p:cNvPr id="3" name="Content Placeholder 2"/>
          <p:cNvSpPr>
            <a:spLocks noGrp="1"/>
          </p:cNvSpPr>
          <p:nvPr>
            <p:ph idx="1"/>
          </p:nvPr>
        </p:nvSpPr>
        <p:spPr>
          <a:xfrm>
            <a:off x="2152650" y="1567543"/>
            <a:ext cx="7886700" cy="5114151"/>
          </a:xfrm>
        </p:spPr>
        <p:txBody>
          <a:bodyPr>
            <a:normAutofit fontScale="92500" lnSpcReduction="10000"/>
          </a:bodyPr>
          <a:lstStyle/>
          <a:p>
            <a:r>
              <a:rPr lang="en-US" dirty="0"/>
              <a:t>New dataset is small and similar to original dataset.</a:t>
            </a:r>
          </a:p>
          <a:p>
            <a:pPr lvl="1"/>
            <a:r>
              <a:rPr lang="en-US" dirty="0"/>
              <a:t>train a linear classifier on the CNN codes</a:t>
            </a:r>
          </a:p>
          <a:p>
            <a:pPr marL="457200" lvl="1" indent="0">
              <a:buNone/>
            </a:pPr>
            <a:endParaRPr lang="en-US" dirty="0"/>
          </a:p>
          <a:p>
            <a:r>
              <a:rPr lang="en-US" dirty="0"/>
              <a:t>New dataset is large and similar to the original dataset</a:t>
            </a:r>
          </a:p>
          <a:p>
            <a:pPr lvl="1"/>
            <a:r>
              <a:rPr lang="en-US" dirty="0"/>
              <a:t>fine-tune through the full network</a:t>
            </a:r>
          </a:p>
          <a:p>
            <a:pPr lvl="1"/>
            <a:endParaRPr lang="en-US" dirty="0"/>
          </a:p>
          <a:p>
            <a:r>
              <a:rPr lang="en-US" dirty="0"/>
              <a:t>New dataset is small but very different from the original dataset</a:t>
            </a:r>
          </a:p>
          <a:p>
            <a:pPr lvl="1"/>
            <a:r>
              <a:rPr lang="en-US" dirty="0"/>
              <a:t>SVM classifier from activations somewhere earlier in the network</a:t>
            </a:r>
          </a:p>
          <a:p>
            <a:pPr marL="457200" lvl="1" indent="0">
              <a:buNone/>
            </a:pPr>
            <a:endParaRPr lang="en-US" dirty="0"/>
          </a:p>
          <a:p>
            <a:r>
              <a:rPr lang="en-US" dirty="0"/>
              <a:t>New dataset is large and very different from the original dataset</a:t>
            </a:r>
          </a:p>
          <a:p>
            <a:pPr lvl="1"/>
            <a:r>
              <a:rPr lang="en-US" dirty="0"/>
              <a:t>fine-tune through the entire network</a:t>
            </a:r>
          </a:p>
        </p:txBody>
      </p:sp>
    </p:spTree>
    <p:extLst>
      <p:ext uri="{BB962C8B-B14F-4D97-AF65-F5344CB8AC3E}">
        <p14:creationId xmlns:p14="http://schemas.microsoft.com/office/powerpoint/2010/main" val="2971998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2809</TotalTime>
  <Words>2671</Words>
  <Application>Microsoft Macintosh PowerPoint</Application>
  <PresentationFormat>Widescreen</PresentationFormat>
  <Paragraphs>486</Paragraphs>
  <Slides>62</Slides>
  <Notes>37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62</vt:i4>
      </vt:variant>
    </vt:vector>
  </HeadingPairs>
  <TitlesOfParts>
    <vt:vector size="77" baseType="lpstr">
      <vt:lpstr>Microsoft YaHei</vt:lpstr>
      <vt:lpstr>-apple-system</vt:lpstr>
      <vt:lpstr>Arial</vt:lpstr>
      <vt:lpstr>Calibri</vt:lpstr>
      <vt:lpstr>Calibri Light</vt:lpstr>
      <vt:lpstr>Cambria Math</vt:lpstr>
      <vt:lpstr>Helvetica</vt:lpstr>
      <vt:lpstr>Lucida Grande</vt:lpstr>
      <vt:lpstr>source-serif-pro</vt:lpstr>
      <vt:lpstr>Tahoma</vt:lpstr>
      <vt:lpstr>Times New Roman</vt:lpstr>
      <vt:lpstr>Wingdings</vt:lpstr>
      <vt:lpstr>Work Sans</vt:lpstr>
      <vt:lpstr>方正兰亭黑_GBK</vt:lpstr>
      <vt:lpstr>Office Theme</vt:lpstr>
      <vt:lpstr>          Lecture 9 Transfer Learning &amp;               Transformer Learning</vt:lpstr>
      <vt:lpstr>Transfer Learning</vt:lpstr>
      <vt:lpstr>Transfer Learning</vt:lpstr>
      <vt:lpstr>Transfer Learning</vt:lpstr>
      <vt:lpstr> </vt:lpstr>
      <vt:lpstr>Convolutional activation features</vt:lpstr>
      <vt:lpstr>Transfer Learning</vt:lpstr>
      <vt:lpstr>Transfer Learning</vt:lpstr>
      <vt:lpstr>When to fine tune your model?</vt:lpstr>
      <vt:lpstr> </vt:lpstr>
      <vt:lpstr>Deep Learning is Data Hungry</vt:lpstr>
      <vt:lpstr>A Prevailing Solution: Transfer Learning</vt:lpstr>
      <vt:lpstr>Deep Learning 101</vt:lpstr>
      <vt:lpstr>Transfer Learning: Details</vt:lpstr>
      <vt:lpstr>Transfer Learning: Example</vt:lpstr>
      <vt:lpstr>Is Transfer Learning Safe?</vt:lpstr>
      <vt:lpstr>                  Attention and Transformer</vt:lpstr>
      <vt:lpstr> Sequence to Sequence, Attention and Transformers</vt:lpstr>
      <vt:lpstr> Sequence to Sequence, Attention and Transformers</vt:lpstr>
      <vt:lpstr> Sequence to Sequence Alignment: Encoder – Decoder Architecture</vt:lpstr>
      <vt:lpstr> Some Sequence to Sequence Architectures Using Encoder– Decoder </vt:lpstr>
      <vt:lpstr>PowerPoint Presentation</vt:lpstr>
      <vt:lpstr>Issues with Encoder - Decoder</vt:lpstr>
      <vt:lpstr>Issues with Encoder - Decoder</vt:lpstr>
      <vt:lpstr>Better Solution -  Use Attention</vt:lpstr>
      <vt:lpstr>                     Attention - 1</vt:lpstr>
      <vt:lpstr>                     Attention – 2: Another Example</vt:lpstr>
      <vt:lpstr>                     Basic Ideas - 2</vt:lpstr>
      <vt:lpstr>                     Basic Ideas - 3</vt:lpstr>
      <vt:lpstr>                     Better Embedding</vt:lpstr>
      <vt:lpstr>                     Better Embedding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Lecture 9 Transfer Learning</dc:title>
  <dc:creator>Emdad</dc:creator>
  <cp:lastModifiedBy>Ponchanon Datta Rone</cp:lastModifiedBy>
  <cp:revision>30</cp:revision>
  <dcterms:created xsi:type="dcterms:W3CDTF">2022-04-12T03:07:49Z</dcterms:created>
  <dcterms:modified xsi:type="dcterms:W3CDTF">2023-05-18T15:43:23Z</dcterms:modified>
</cp:coreProperties>
</file>